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Lst>
  <p:notesMasterIdLst>
    <p:notesMasterId r:id="rId36"/>
  </p:notesMasterIdLst>
  <p:sldIdLst>
    <p:sldId id="256" r:id="rId5"/>
    <p:sldId id="319" r:id="rId6"/>
    <p:sldId id="320" r:id="rId7"/>
    <p:sldId id="327" r:id="rId8"/>
    <p:sldId id="328" r:id="rId9"/>
    <p:sldId id="329" r:id="rId10"/>
    <p:sldId id="330" r:id="rId11"/>
    <p:sldId id="331" r:id="rId12"/>
    <p:sldId id="323" r:id="rId13"/>
    <p:sldId id="324" r:id="rId14"/>
    <p:sldId id="305" r:id="rId15"/>
    <p:sldId id="306" r:id="rId16"/>
    <p:sldId id="308" r:id="rId17"/>
    <p:sldId id="257" r:id="rId18"/>
    <p:sldId id="310" r:id="rId19"/>
    <p:sldId id="309" r:id="rId20"/>
    <p:sldId id="344" r:id="rId21"/>
    <p:sldId id="307" r:id="rId22"/>
    <p:sldId id="311" r:id="rId23"/>
    <p:sldId id="332" r:id="rId24"/>
    <p:sldId id="333" r:id="rId25"/>
    <p:sldId id="338" r:id="rId26"/>
    <p:sldId id="339" r:id="rId27"/>
    <p:sldId id="340" r:id="rId28"/>
    <p:sldId id="341" r:id="rId29"/>
    <p:sldId id="334" r:id="rId30"/>
    <p:sldId id="342" r:id="rId31"/>
    <p:sldId id="343" r:id="rId32"/>
    <p:sldId id="336" r:id="rId33"/>
    <p:sldId id="335" r:id="rId34"/>
    <p:sldId id="26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lė Vingelienė" initials="SV" lastIdx="1" clrIdx="0">
    <p:extLst>
      <p:ext uri="{19B8F6BF-5375-455C-9EA6-DF929625EA0E}">
        <p15:presenceInfo xmlns:p15="http://schemas.microsoft.com/office/powerpoint/2012/main" userId="S::saule.vingeliene@nsa.smm.lt::98c29ce3-d929-412a-bb06-474c77ad3d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3E"/>
    <a:srgbClr val="00CC00"/>
    <a:srgbClr val="CC0099"/>
    <a:srgbClr val="76D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612" autoAdjust="0"/>
  </p:normalViewPr>
  <p:slideViewPr>
    <p:cSldViewPr snapToGrid="0">
      <p:cViewPr varScale="1">
        <p:scale>
          <a:sx n="59" d="100"/>
          <a:sy n="59" d="100"/>
        </p:scale>
        <p:origin x="940" y="-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10:21.653"/>
    </inkml:context>
    <inkml:brush xml:id="br0">
      <inkml:brushProperty name="width" value="0.05" units="cm"/>
      <inkml:brushProperty name="height" value="0.05" units="cm"/>
      <inkml:brushProperty name="color" value="#849398"/>
    </inkml:brush>
  </inkml:definitions>
  <inkml:trace contextRef="#ctx0" brushRef="#br0">2302 32 24575,'-631'0'0,"586"-2"0,-66-12 0,65 7 0,-61-2 0,-859 10 0,955 0 0,0-1 0,0 2 0,0-1 0,0 2 0,1-1 0,-12 5 0,-57 29 0,63-27 0,-20 5 0,-9 6 0,42-18 0,0-1 0,0 1 0,0 1 0,1-1 0,-1 0 0,1 1 0,0-1 0,0 1 0,0-1 0,0 1 0,0 0 0,-2 5 0,-10 27 0,9-20 0,-1-1 0,-10 20 0,7-20 0,1 0 0,1 0 0,1 1 0,0 0 0,1 0 0,0 1 0,1 0 0,1-1 0,1 1 0,-1 30 0,6 439 0,-2-468 0,0 0 0,2 0 0,0 0 0,1-1 0,8 23 0,36 78 0,-40-102 0,0-1 0,1 1 0,1-1 0,0-1 0,1 0 0,1 0 0,0-1 0,0-1 0,1 0 0,1-1 0,0 0 0,0-1 0,1 0 0,29 11 0,65 21 0,-88-32 0,0-1 0,1-1 0,-1-1 0,2-1 0,-1-1 0,32 2 0,141-6 0,-98-3 0,-18 4 0,72-3 0,-113-4 0,1-1 0,-1-2 0,38-14 0,-38 11 0,0 1 0,71-10 0,-86 19 0,0 1 0,0-1 0,0-2 0,-1 0 0,1-1 0,38-15 0,-34 8 0,14-5 0,0-2 0,54-36 0,-79 45 0,1 1 0,23-10 0,-22 11 0,-1 0 0,19-13 0,-13 5 0,-1 0 0,-1-1 0,0-2 0,-1 0 0,-1-1 0,-2 0 0,1-2 0,25-44 0,-1 4 0,-33 50 0,0 1 0,-1-1 0,-1-1 0,0 0 0,0 0 0,6-21 0,35-100 0,-17 51 0,-20 47 0,-8 24 0,1-1 0,0 1 0,13-24 0,-2 10 0,-3 7 0,19-40 0,-28 54 0,-1 0 0,-1 0 0,1-1 0,-1 1 0,0 0 0,0 0 0,0-1 0,-1 1 0,0-1 0,0 1 0,0 0 0,-1-1 0,-2-8 0,2 11 26,-1-1-1,1 1 0,-1 0 1,0-1-1,-1 1 0,1 0 1,0 0-1,-1 1 0,0-1 1,1 0-1,-1 1 0,-6-4 1,-42-23-946,39 24 145,-8-5-6051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54:57.680"/>
    </inkml:context>
    <inkml:brush xml:id="br0">
      <inkml:brushProperty name="width" value="0.035" units="cm"/>
      <inkml:brushProperty name="height" value="0.035" units="cm"/>
      <inkml:brushProperty name="color" value="#FF0066"/>
    </inkml:brush>
  </inkml:definitions>
  <inkml:trace contextRef="#ctx0" brushRef="#br0">336 1025 24575,'-94'-86'0,"-98"-138"0,185 215 0,1-2 0,0 1 0,2-1 0,-2 1 0,2-1 0,2-1 0,-3 1 0,3 0 0,-2-20 0,2 7 0,1-1 0,1 1 0,5-38 0,-3 56 0,-1 0 0,0-1 0,2 0 0,-1 0 0,0 2 0,1-2 0,1 2 0,-1-1 0,1 0 0,0 0 0,0 1 0,0-1 0,1 2 0,-1-1 0,2 1 0,-1 0 0,1 0 0,-1 0 0,0 0 0,1 1 0,1-1 0,6-1 0,15-6 0,1 1 0,1 1 0,48-7 0,-46 10 0,108-21 0,0 5 0,270-3 0,-221 28 0,203-2 0,-307-5 0,0-4 0,129-29 0,-117 13 0,1 4 0,195-16 0,-46 18 0,14-3 0,265 21 0,-236 2 0,-46-24 0,-21 0 0,662 21 0,-420 4 0,788-3 0,-1234 1 0,-1 0 0,-1 2 0,1 0 0,-1 1 0,0 1 0,0 1 0,-1 0 0,1 1 0,-1 1 0,0 0 0,-1 2 0,0-1 0,0 2 0,-1 0 0,0 0 0,-2 1 0,0 1 0,1 1 0,-1-1 0,8 17 0,-15-20 0,2 1 0,-3-1 0,2 1 0,-2 0 0,0 0 0,-2 1 0,1-1 0,0 1 0,0 20 0,-2 12 0,-5 58 0,0-31 0,2 292-1365,2-324-5461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8:25:18.624"/>
    </inkml:context>
    <inkml:brush xml:id="br0">
      <inkml:brushProperty name="width" value="0.2" units="cm"/>
      <inkml:brushProperty name="height" value="0.2" units="cm"/>
      <inkml:brushProperty name="color" value="#AB008B"/>
    </inkml:brush>
  </inkml:definitions>
  <inkml:trace contextRef="#ctx0" brushRef="#br0">6769 0 24575,'0'818'0,"1"-798"0,2 1 0,0-2 0,1 1 0,1 0 0,9 24 0,-6-22 0,-1 0 0,-2 1 0,6 38 0,-11 55 0,-1-83 0,1 0 0,1 1 0,10 52 0,-3-43 0,-2 0 0,2 53 0,-9 90 0,-1-70 0,2 1366 0,0-1475 0,0 0 0,-1 0 0,1 0 0,-2 0 0,1 0 0,-1 0 0,-4 13 0,3-15 0,1-1 0,-1 0 0,0 0 0,0 0 0,0 0 0,0 0 0,0-1 0,-1 1 0,0-1 0,0 0 0,0 0 0,-6 3 0,-78 40 0,-165 62 0,198-86 0,8-6 0,-72 14 0,-5 2 0,114-28 0,0-1 0,0 0 0,0-1 0,0 0 0,-1-1 0,1 0 0,0 0 0,-1-1 0,1-1 0,-1 0 0,1 0 0,0-1 0,0 0 0,-1-1 0,2 0 0,-15-6 0,6 0 0,-1 1 0,-1 0 0,-21-4 0,25 6 0,1 1 0,-22-13 0,-1 0 0,-67-27 0,-118-71 0,201 103 0,0 2 0,-1 0 0,-34-10 0,47 17 0,1 2 0,-1 0 0,0 0 0,0 1 0,0 0 0,0 0 0,0 1 0,0 1 0,0-1 0,0 2 0,-15 3 0,22-4 0,0 0 0,-1 0 0,1 0 0,0 1 0,0-1 0,0 1 0,0 0 0,0 0 0,1 0 0,-1 0 0,0 0 0,1 1 0,0-1 0,-1 1 0,1 0 0,0-1 0,0 1 0,1 0 0,-1 0 0,1 0 0,-1 0 0,1 1 0,0-1 0,0 0 0,0 1 0,1-1 0,-1 0 0,1 1 0,0-1 0,0 1 0,0 5 0,2 4 0,1 0 0,-1 0 0,2 0 0,0 0 0,1-1 0,11 23 0,-11-24 0,-1 1 0,1-1 0,-2 1 0,0 0 0,-1 1 0,3 24 0,-6 79 0,-1-58 0,4 10 0,12 67 0,1 55 0,-15-144 0,0-10 0,1-1 0,9 61 0,-2-42 0,4 95 0,-13 57 0,-1-72 0,2 442 0,-1-546 0,-11 59 0,-1 1 0,12-43 0,2-33 0,-1-1 0,-1 1 0,0-1 0,-1 1 0,-4 16 0,5-28 0,-1 1 0,1-1 0,0 1 0,0-1 0,-1 1 0,0-1 0,1 0 0,-1 0 0,0 0 0,0 0 0,0 0 0,0 0 0,-5 3 0,-35 14 0,8-4 0,-8 7 0,26-15 0,0 2 0,0 0 0,0 1 0,2 0 0,-22 20 0,-1 18 0,-3 3 0,32-43 0,0 0 0,1 0 0,0 1 0,1-1 0,-1 2 0,1-1 0,1 0 0,0 1 0,1 0 0,-1 1 0,2-1 0,0 1 0,0-1 0,1 1 0,-2 13 0,5 187 0,2-87 0,-3 298 0,0-411 0,2-1 0,-1 1 0,1 0 0,1-1 0,0 1 0,0-1 0,1 0 0,1 0 0,-1 0 0,1-1 0,10 13 0,-5-3 0,-3-7 0,-2 1 0,1 0 0,-2 0 0,0 1 0,0 0 0,-1-1 0,2 26 0,-4-10 0,0 1 0,-7 48 0,6-75 0,-1 0 0,1 0 0,-1 0 0,0 0 0,0 0 0,0-1 0,0 1 0,0 0 0,-1-1 0,1 1 0,-1-1 0,0 1 0,1-1 0,-1 0 0,0 1 0,-1-1 0,1 0 0,0-1 0,0 1 0,-1 0 0,1-1 0,-1 1 0,0-1 0,1 0 0,-1 0 0,0 0 0,0 0 0,-4 1 0,-8 0 0,0 0 0,0-1 0,0-1 0,-23-1 0,-5-1 0,-68 15 0,72-7 0,-42 2 0,39-7 0,-23 0 0,-97 14 0,29 5 0,0-6 0,-150-3 0,-139-14 0,400 5 0,0 1 0,0 1 0,0 1 0,1 1 0,-37 15 0,-1-1 0,-95 39 0,93-33 0,-66 18 0,67-29 0,-1-1 0,0-4 0,-1-2 0,-91-1 0,105-9 0,32 0 0,0 1 0,0 1 0,0 0 0,0 1 0,-31 7 0,46-8 0,1 0 0,-1 1 0,0-1 0,0 0 0,0 1 0,0-1 0,0 1 0,0-1 0,0 1 0,1 0 0,-1-1 0,0 1 0,1 0 0,-1 0 0,0-1 0,1 1 0,-1 0 0,1 0 0,-1 0 0,1 0 0,-1 0 0,1 0 0,0 0 0,-1-1 0,1 1 0,0 0 0,0 0 0,0 0 0,0 0 0,0 0 0,0 0 0,0 1 0,0-1 0,0-1 0,0 1 0,1 0 0,-1 2 0,3 4 0,-1-1 0,1 1 0,0-1 0,6 9 0,-2-2 0,5 12 0,-2 1 0,0 1 0,-2 0 0,7 34 0,-6-8 0,2 70 0,-9 274 0,-4-197 0,3-187 0,-1 0 0,-1 0 0,0 0 0,-1 0 0,0 0 0,-1 0 0,-6 17 0,-31 65 0,-46 117 0,-24 61 0,71-191 0,9-19 0,-45 143 0,20-47 0,45-130 0,-9 48 0,-3 11 0,10-54 0,-8 26 0,-18 84 0,-18 108 0,-89 356 0,111-480 0,-1 17 0,-7 27 0,-100 441 0,130-557 0,-20 74 0,-10 59 0,-25 182 0,-19 56 0,64-324 0,-9 52 0,-42 194 0,59-279 0,9-39 0,-15 47 0,18-69 0,-2-1 0,1 1 0,-1-1 0,0 0 0,-1-1 0,0 1 0,0-1 0,-1 0 0,-12 13 0,-7 1 0,17-15 0,0 1 0,0 0 0,0 0 0,1 1 0,0-1 0,0 2 0,1-1 0,0 1 0,0 0 0,1 0 0,-7 18 0,-26 97 0,-11 31 0,26-80 0,-25 144 0,26-114 0,10-57 0,3 1 0,-5 63 0,11-45 0,-12 73 0,10-100 0,0 66 0,2-16 0,1-79 0,0 0 0,-1 0 0,0 0 0,-1 0 0,0 0 0,-1-1 0,0 1 0,-11 15 0,9-15 0,0 0 0,1 0 0,1 1 0,0 0 0,1 1 0,-5 16 0,8-20 0,-1 0 0,0 0 0,-1-1 0,0 1 0,0-1 0,-1 1 0,0-1 0,-9 14 0,8-13 0,0 1 0,1-1 0,0 1 0,1 0 0,0 0 0,1 0 0,0 1 0,-1 15 0,1-12 0,0-1 0,-1 0 0,0 1 0,-8 19 0,1-12 0,-57 115 0,53-117-1365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8:25:32.429"/>
    </inkml:context>
    <inkml:brush xml:id="br0">
      <inkml:brushProperty name="width" value="0.2" units="cm"/>
      <inkml:brushProperty name="height" value="0.2" units="cm"/>
      <inkml:brushProperty name="color" value="#33CCFF"/>
    </inkml:brush>
  </inkml:definitions>
  <inkml:trace contextRef="#ctx0" brushRef="#br0">820 1 24575,'-2'114'0,"5"129"0,0-215 0,8 28 0,2 19 0,-8-42 0,1-1 0,18 51 0,3 10 0,-24-81 0,1 0 0,1 0 0,0-1 0,8 14 0,12 30 0,-15-24 0,-2 1 0,-1 0 0,-1 0 0,-2 1 0,-2-1 0,-1 42 0,-3 319 0,4-366 0,1-1 0,7 36 0,-4-30 0,2 32 0,-8 34 0,2 15 0,1-92 0,8 32 0,-6-34 0,-1-1 0,2 24 0,-3-18 0,9 41 0,-6-42 0,4 46 0,-9 10 0,-2-56 0,1 1 0,1 0 0,1-1 0,7 34 0,-3-30 0,-2 1 0,-1-1 0,0 42 0,0 2 0,11 17 0,-8-58 0,3 35 0,-7-48 0,0-1 0,1 1 0,1-1 0,1 0 0,1 0 0,9 20 0,-10-21 0,0 0 0,0 1 0,-1-1 0,-1 1 0,1 30 0,-4 83 0,-2-62 0,0 1 0,4 106 0,1-158 0,0-1 0,1 1 0,0-1 0,1 0 0,1 0 0,1-1 0,10 19 0,-1-2 0,-11-19 0,0-1 0,-2 1 0,1-1 0,-1 1 0,3 24 0,-3 63 0,-3-71 0,1 0 0,8 50 0,-1-25 0,-2 0 0,-2 1 0,-4 61 0,0-101 0,1 18 0,2-1 0,8 38 0,3 38 0,-11 263 0,-5-191 0,2 1644 0,-19-1591 0,7-120 0,-4 18 0,-6-1 0,-42 137 0,22-147 0,11-32 0,22-61 0,-17 63 0,-12 47 0,10-39 0,-25 104 0,47-178 0,-2-1 0,-18 36 0,16-37 0,0 1 0,-10 36 0,-28 97 0,37-118 0,-13 65 0,12-44 0,1 3 0,9-47 0,0 0 0,0 0 0,-2 0 0,0 0 0,0 0 0,-1-1 0,-1 0 0,-7 14 0,-12 11 0,9-15 0,1 0 0,1 2 0,1 0 0,-10 29 0,8-19 0,0-1 0,-2 0 0,-22 32 0,16-28 0,-26 52 0,30-52 0,-2-1 0,-1-2 0,-43 54 0,55-78 0,0 2 0,0-1 0,2 1 0,-1 1 0,2 0 0,0 0 0,-9 26 0,10-27 0,0 0 0,0-1 0,-1 0 0,-1 0 0,0-1 0,-16 17 0,-15 24 0,24-29 0,2 1 0,0 1 0,2 0 0,-10 30 0,19-48 0,0 0 0,-1 0 0,0 0 0,0 0 0,-1 0 0,0-1 0,0 1 0,0-1 0,-1 0 0,0 0 0,0-1 0,-1 0 0,1 0 0,-1 0 0,0 0 0,-1-1 0,1 0 0,-1 0 0,-8 3 0,14-7 0,-2 1 0,0 0 0,0 1 0,0-1 0,0 1 0,0-1 0,-4 4 0,6-4 0,1-1 0,0 1 0,-1-1 0,1 1 0,0-1 0,0 1 0,-1 0 0,1-1 0,0 1 0,0-1 0,0 1 0,0-1 0,0 1 0,0 0 0,0-1 0,0 1 0,0-1 0,0 1 0,0 0 0,0-1 0,0 1 0,0-1 0,0 1 0,1 0 0,-1-1 0,0 1 0,0-1 0,1 1 0,-1-1 0,0 1 0,1-1 0,-1 1 0,1-1 0,-1 0 0,0 1 0,1-1 0,-1 1 0,1-1 0,-1 0 0,2 1 0,26 24 0,4 3 0,-1 1 0,-2 2 0,27 35 0,-46-51 0,1-1 0,1 0 0,0-1 0,1 0 0,21 17 0,-9-9 0,36 36 0,3 4 0,10 12 0,-5-4 0,-67-67 0,17 15 0,40 26 0,-48-35 0,-1-1 0,17 18 0,8 5 0,-18-15 0,0 1 0,-1 1 0,17 21 0,-3-3 0,-29-33 0,16 17 0,39 34 0,-44-42 0,-1 1 0,0 1 0,0 0 0,-1 1 0,-1 0 0,0 0 0,8 19 0,24 37 0,-16-32 0,26 58 0,-33-59 0,47 70 0,3-24 0,-38-49 0,30 47 0,-52-68 0,0 0 0,-1 1 0,0-1 0,-1 2 0,-1-1 0,-1 1 0,5 23 0,-4 8 0,-2 1 0,-5 72 0,-1-28 0,2-19 0,3 97 0,-1-160 0,1-1 0,0 0 0,1 0 0,0 0 0,0 0 0,0 0 0,1 0 0,0-1 0,1 0 0,6 8 0,-4-4 0,0-1 0,0 1 0,6 18 0,35 126 0,-8-22 0,-33-108 0,-1 0 0,4 40 0,-2-13 0,3 39 0,-4-1 0,-7 135 0,-2-96 0,3-86 0,2 0 0,11 59 0,12 49 0,-20-118 0,-1 1 0,0 48 0,-1-20 0,2-12 0,3 1 0,20 64 0,3 14 0,-23-62 0,-6-41 0,9 37 0,11 25 0,-4 1 0,-4 0 0,8 178 0,-24-189 0,-1-39 0,2-1 0,1 1 0,11 56 0,-4-46 0,-2 0 0,-2 0 0,-3 53 0,1-76 0,0-1 0,9 41 0,-5-35 0,3 33 0,-6-35 0,12 49 0,-5-31 0,2 6 0,-5-26 0,4 40 0,-7-43 170,8 32 0,3 18-1875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8:25:57.449"/>
    </inkml:context>
    <inkml:brush xml:id="br0">
      <inkml:brushProperty name="width" value="0.2" units="cm"/>
      <inkml:brushProperty name="height" value="0.2" units="cm"/>
      <inkml:brushProperty name="color" value="#66CC00"/>
    </inkml:brush>
  </inkml:definitions>
  <inkml:trace contextRef="#ctx0" brushRef="#br0">1577 1 24575,'-1'255'0,"3"293"0,4-405 0,38 216 0,12 37 0,14 75 0,-56-390 0,6 134 0,-18 84 0,-2-285 0,4 82 0,22 136 0,4 55 0,-30-75 0,1 39 0,14-104 0,1 30 0,-16 784 0,-1-413 0,-2-498 0,-10 64 0,-2 16 0,13-107 0,-2 1 0,-1-1 0,-14 43 0,11-43 0,1 0 0,2 0 0,-6 45 0,11 30 0,0 16 0,-3-94 0,-9 34 0,7-35 0,1-1 0,-1 24 0,4 58 0,0 10 0,1-106 0,-1-1 0,1 1 0,-1 0 0,1-1 0,-1 1 0,0 0 0,-1-1 0,1 0 0,-1 1 0,1-1 0,-1 0 0,0 1 0,0-1 0,0 0 0,-1 0 0,1-1 0,-1 1 0,1 0 0,-1-1 0,0 0 0,0 0 0,0 1 0,-1-2 0,1 1 0,0 0 0,-5 1 0,-6 1 0,0-1 0,0-1 0,-1 0 0,1 0 0,-22-2 0,17 0 0,-33 5 0,4 4 0,-1-2 0,-83 1 0,126-8 0,-43-1 0,-92 12 0,67-1 0,-85 0 0,-77-11 0,94 0 0,-251 1 0,388-1 0,-1 1 0,0 1 0,1-1 0,-1 1 0,1 0 0,-1 0 0,1 1 0,-11 3 0,14-3 0,0-1 0,0 1 0,-1-1 0,1 1 0,0 0 0,0 0 0,1 0 0,-1 0 0,0 0 0,1 1 0,-1-1 0,1 0 0,0 1 0,0-1 0,0 1 0,0-1 0,0 1 0,0 0 0,1-1 0,-1 5 0,0-1 0,0 0 0,1 1 0,0-1 0,1 0 0,-1 0 0,1 1 0,0-1 0,1 0 0,-1 0 0,5 10 0,3 2 0,0 0 0,13 17 0,-11-18 0,-1 0 0,9 22 0,-10-15 0,-2 0 0,-1 1 0,0 0 0,-2 0 0,1 29 0,-4 132 0,-3-124 0,1-37 0,-1-1 0,-1 1 0,-11 36 0,-28 70 0,28-92 0,1 0 0,2 1 0,-12 81 0,21 183 0,4-156 0,-2-129 0,0-13 0,0-11 0,0 0 0,0 0 0,0-1 0,0 1 0,1-1 0,-1 0 0,3-8 0,-2 13 0,-1 0 0,1-1 0,0 1 0,-1 0 0,1-1 0,0 1 0,0 0 0,0 0 0,0 0 0,0 0 0,0 0 0,0 0 0,0 0 0,0 0 0,0 0 0,0 0 0,1 1 0,-1-1 0,0 0 0,1 1 0,-1-1 0,0 1 0,1 0 0,-1-1 0,1 1 0,-1 0 0,3 0 0,17 0 0,-1 1 0,1 2 0,0 0 0,-1 1 0,0 1 0,0 1 0,0 0 0,29 15 0,-11-4 0,119 59 0,-138-65 0,0-1 0,0-1 0,1-1 0,34 10 0,-34-11 0,-1 0 0,-1 2 0,0 0 0,0 1 0,-1 0 0,24 20 0,-15-11 0,39 21 0,19 12 0,-15-7 0,-52-35 0,-1 1 0,0 1 0,-1 1 0,14 15 0,8 6 0,-27-26 0,1-1 0,0 0 0,0-1 0,0 0 0,19 7 0,-19-9 0,0 0 0,-1 1 0,0 0 0,0 1 0,0 0 0,-1 1 0,16 13 0,73 82 0,-89-92 0,0 2 0,-1-1 0,0 1 0,-1 0 0,0 1 0,-1 0 0,8 23 0,17 34 0,-13-36 0,-1 1 0,18 51 0,-28-64 0,-1 1 0,-1 0 0,-1 0 0,-1 0 0,0 30 0,-6 249 0,1-284 0,0 1 0,-1-1 0,-1-1 0,-1 1 0,-1 0 0,-13 28 0,-3 11 0,11-16 0,1 0 0,-7 83 0,8-50 0,0 30 0,6 170 0,5-142 0,-2 1277 0,3-1344 0,4-1 0,14 68 0,-8-61 0,5 97 0,-17-88 0,9 141 0,14 153 0,6-174 0,-12-97 0,-12-66 0,22 212 0,-25-157 0,9 141 0,2-13 0,-9-120 0,21 159 0,12 36 0,-24-211 0,17 114 0,-20-97 0,2 10 0,-7-63 0,1 57 0,-2-17 0,-2-67 0,8 32 0,-6-35 0,-1 1 0,1 22 0,-5 100 0,2 19 0,2-135-1365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8:26:55.615"/>
    </inkml:context>
    <inkml:brush xml:id="br0">
      <inkml:brushProperty name="width" value="0.2" units="cm"/>
      <inkml:brushProperty name="height" value="0.2" units="cm"/>
      <inkml:brushProperty name="color" value="#00A0D7"/>
    </inkml:brush>
  </inkml:definitions>
  <inkml:trace contextRef="#ctx0" brushRef="#br0">7777 1 24575,'-3'109'0,"-6"0"0,-30 146 0,21-141 0,5 2 0,3 208 0,10-320 0,-10 442 0,-100 358 0,96-706 0,-1 104 0,12-136 0,-2-9 0,-1-1 0,-4 0 0,-22 77 0,-2 23 0,26-109 0,-3 0 0,-18 55 0,25-92 0,-56 163 0,53-143 0,5-21 0,0 0 0,0 0 0,-1 0 0,-6 12 0,7-18 0,0 1 0,-1-1 0,1 0 0,-1 0 0,1 0 0,-1 0 0,0 0 0,0-1 0,-1 1 0,1-1 0,0 0 0,-1 0 0,-6 3 0,-3-1 0,1 0 0,-1 0 0,0-1 0,1-1 0,-1 0 0,-14 0 0,-83-4 0,54-1 0,-1089 0 0,610 5 0,-895-2 0,1397-2 0,-65-11 0,62 7 0,-48-3 0,45 6 0,-46-9 0,-2 0 0,71 10 0,-5 1 0,0-2 0,-30-7 0,17 2 0,-1 3 0,1 1 0,-1 1 0,-64 4 0,53 0 0,40-2 0,1 2 0,-1-1 0,1 0 0,-1 1 0,1 0 0,-1 0 0,1 1 0,0 0 0,-6 2 0,9-3 0,0 1 0,-1 0 0,1-1 0,0 1 0,0 0 0,0 0 0,0 1 0,0-1 0,1 0 0,-1 0 0,1 1 0,-1-1 0,1 1 0,0-1 0,0 1 0,0 0 0,0-1 0,0 1 0,0 5 0,-3 28 0,4-27 0,-1-1 0,0 1 0,-1-1 0,0 0 0,0 1 0,-5 11 0,-49 84 0,-7 18 0,24-24 0,34-84 0,-2 1 0,0-2 0,0 1 0,-2-1 0,1-1 0,-18 20 0,13-17 0,2 1 0,-1 0 0,-11 23 0,-36 76 0,38-75 0,14-26 0,0 0 0,-1 0 0,-1-1 0,-11 14 0,-12 13 0,2 1 0,2 2 0,-43 86 0,55-98 0,-10 15 0,15-29 0,1 1 0,1 1 0,-12 33 0,8-15 0,-3 0 0,0-1 0,-31 48 0,2-4 0,37-65 0,1-4 0,1-1 0,1 2 0,0-1 0,1 1 0,0-1 0,1 1 0,-2 14 0,3-13 0,0 1 0,-1-1 0,0 0 0,-1 0 0,0 0 0,-1-1 0,0 1 0,-1-1 0,-1 0 0,0-1 0,0 0 0,-17 19 0,14-17 0,1 1 0,0 0 0,1 0 0,-9 22 0,1-2 0,9-17 0,0 1 0,1-1 0,1 2 0,1-1 0,0 0 0,0 21 0,1-24 0,-1 1 0,0-1 0,-11 25 0,7-22 0,-7 30 0,13-37 0,-1 0 0,0 0 0,0 0 0,-1 0 0,-1 0 0,0-1 0,0 0 0,-1 0 0,0-1 0,-14 16 0,13-17 0,1 0 0,-1 1 0,1-1 0,0 1 0,1 0 0,-7 16 0,5-4 0,1-1 0,-5 27 0,-9 37 0,-11 62 0,-28 121 0,4-29 0,35-133 0,-37 214 0,-22 55 0,31-174 0,3 107 0,5-27 0,21-184 0,-37 213 0,29-81 0,-19 134 0,-103 487 0,103-647 0,-7 36 0,-25 366 0,42-282 0,-41 350 0,16-268 0,7-63 0,36-123 0,12-120 0,-19 103 0,14-144 0,-107 597 0,39-223 0,64-353 0,-65 268 0,70-308 0,2 1 0,2 0 0,-3 57 0,11 121 0,0-81 0,-3-97 0,-2-1 0,-2 1 0,-1-1 0,-14 44 0,3-25 0,-16 64 0,11-18 0,7-43 0,4 1 0,-8 115 0,20-94 0,-1 49 0,-5-107-1365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8:27:15.758"/>
    </inkml:context>
    <inkml:brush xml:id="br0">
      <inkml:brushProperty name="width" value="0.2" units="cm"/>
      <inkml:brushProperty name="height" value="0.2" units="cm"/>
      <inkml:brushProperty name="color" value="#849398"/>
    </inkml:brush>
  </inkml:definitions>
  <inkml:trace contextRef="#ctx0" brushRef="#br0">5930 0 24575,'-5'1'0,"1"-1"0,-1 1 0,1 0 0,0 0 0,0 1 0,-7 2 0,-13 5 0,-5-3 0,18-5 0,0 2 0,0-1 0,0 2 0,1-1 0,-14 8 0,-11 6 0,-1-1 0,-1-2 0,0-1 0,-1-2 0,-66 11 0,-12-1 0,-75 13 0,-292 65 0,430-87 0,-86 16 0,-171 10 0,190-21 0,-132 35 0,31-4 0,155-37 0,-92 4 0,-129-16 0,110-1 0,156 4 0,1 0 0,-1 1 0,-32 10 0,-4 0 0,-349 87 0,359-87 0,-87 24 0,115-31 0,-1 0 0,1 2 0,1 0 0,-1 1 0,-26 18 0,-6 2 0,46-26 0,-34 18 0,1 0 0,-35 29 0,53-37 0,-40 23 0,45-29 0,0 1 0,1 1 0,0 1 0,0 0 0,-18 17 0,-27 37 0,-55 57 0,-113 115 0,76-76 0,22-19 0,66-70 0,-94 120 0,49-56 0,-13 5 0,74-78 0,30-38 0,-29 31 0,7-10 0,2 2 0,-49 81 0,56-80 0,17-25 0,0 1 0,-15 45 0,20-47 0,-2 0 0,0 0 0,-22 36 0,27-50 0,0-1 0,1 1 0,0 0 0,0 0 0,1 1 0,0-1 0,1 1 0,-1 0 0,0 14 0,1 4 0,3 50 0,0-54 0,0 0 0,-2 1 0,-4 29 0,-6 7 0,3 0 0,0 91 0,10 1967 0,-1-2094 0,1-1 0,10 39 0,0 10 0,-10-64 0,-1 0 0,1 0 0,0 0 0,0 0 0,1 0 0,0 0 0,1-1 0,-1 0 0,2 1 0,-1-1 0,1-1 0,0 1 0,0-1 0,1 1 0,7 6 0,7 2 0,1 0 0,0-1 0,36 18 0,-8-6 0,-9-4 0,1-2 0,2-1 0,-1-3 0,61 15 0,-59-17 0,-1 1 0,71 37 0,33 14 0,-112-55 0,-1 2 0,0 2 0,0 1 0,52 35 0,-69-41 0,0 0 0,0 0 0,1-2 0,0 0 0,0-1 0,1-1 0,0-1 0,0 0 0,34 2 0,14-2 0,102-6 0,-67-1 0,-75 1 0,-1-1 0,0 0 0,0-2 0,0-1 0,-1-1 0,0-2 0,0 0 0,0-2 0,29-15 0,4-3 0,-38 19 0,0 0 0,-1-1 0,0-1 0,0-1 0,-1-1 0,22-21 0,8-11 0,-35 34 0,-1-1 0,0 0 0,0-1 0,-1 0 0,-1 0 0,0-1 0,-1-1 0,12-24 0,7-42 0,-3-2 0,18-113 0,-27 119 0,3 0 0,4 2 0,51-116 0,-45 123 0,-12 28 0,2 0 0,32-52 0,-44 81 0,1 1 0,0-1 0,1 1 0,0 1 0,0-1 0,16-11 0,-3 6 0,0-2 0,-2-1 0,0 0 0,-1-1 0,-1-1 0,22-32 0,-28 39 0,-12 13 0,0 0 0,1 0 0,-1 0 0,0 0 0,0 1 0,1-1 0,-1 0 0,0 0 0,0 0 0,0 0 0,1 0 0,-1 0 0,0 0 0,0 0 0,0 0 0,1 0 0,-1 1 0,0-1 0,0 0 0,0 0 0,0 0 0,0 0 0,1 1 0,-1-1 0,0 0 0,0 0 0,0 0 0,0 1 0,0-1 0,0 0 0,0 0 0,0 0 0,0 1 0,0-1 0,1 0 0,-1 0 0,0 1 0,0 33 0,0-26 0,-3 455 0,5-432 0,1 1 0,2-1 0,1-1 0,11 35 0,-3-12 0,-3 7 0,-9-42 0,2 0 0,0 0 0,7 20 0,6 4 0,26 74 0,-39-98 0,0 0 0,2 30 0,-4-27 0,8 34 0,-4-26 0,-2-1 0,3 53 0,-5-46 0,8 46 0,-2-33 0,4 93 0,-13 51 0,-1-71 0,2 776 0,-2-860 0,-11 61 0,-1 21 0,12 357 0,3-246 0,-1 42-1365</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7T20:36:16.55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150 300,'10676'0,"-10650"0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7T20:36:25.67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150 300,'2902'0,"-2845"3,79 14,-71-8,151 23,-144-21,59 6,44 3,-64-6,-17 0,106 31,-117-25,-27-7,1-2,0-3,76 2,775-10,-355-2,95 2,-368 18,-211-11,44 4,209 16,-168-15,133 5,2540-18,-2801 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7T20:36:21.429"/>
    </inkml:context>
    <inkml:brush xml:id="br0">
      <inkml:brushProperty name="width" value="0.29998" units="cm"/>
      <inkml:brushProperty name="height" value="0.59717" units="cm"/>
      <inkml:brushProperty name="color" value="#FFFC00"/>
      <inkml:brushProperty name="tip" value="rectangle"/>
      <inkml:brushProperty name="rasterOp" value="maskPen"/>
      <inkml:brushProperty name="ignorePressure" value="1"/>
    </inkml:brush>
  </inkml:definitions>
  <inkml:trace contextRef="#ctx0" brushRef="#br0">150 711,'79'28,"-14"1,154-23,-114-10,100 4,-197-4,-1-1,0-3,0 0,12-28,-11 20,0 1,1 4,8-7,6 14,-13 4,-1-2,12-13,-6 2,22-3,-8 9,-16-5,17-26,6-4,58 20,-30 19,-20-22,6-2,137 21,-96 10,493-4,-528-29,-8 0,125 24,-89 8,479-3,-547-3,18-22,9-4,122 23,-84 10,-50-6,37 6,-31 25,5 1,-33-30,46 23,41 48,-69-57,33-10,2-1,-23 26,6 2,-9-31,-13-2,30 25,-18 0,43-8,-66-13,21 23,7 4,-24-29,-1 2,22 17,-13 2,27 0,26-23,-27-1,281 3,-329 0,1 0,0 2,-1-1,4 5,0 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7T20:36:21.429"/>
    </inkml:context>
    <inkml:brush xml:id="br0">
      <inkml:brushProperty name="width" value="0.30004" units="cm"/>
      <inkml:brushProperty name="height" value="0.59606" units="cm"/>
      <inkml:brushProperty name="color" value="#FFFC00"/>
      <inkml:brushProperty name="tip" value="rectangle"/>
      <inkml:brushProperty name="rasterOp" value="maskPen"/>
      <inkml:brushProperty name="ignorePressure" value="1"/>
    </inkml:brush>
  </inkml:definitions>
  <inkml:trace contextRef="#ctx0" brushRef="#br0">150 709,'79'29,"-14"0,154-23,-114-10,100 4,-197-4,-1-2,0-2,0 1,12-30,-11 22,0 0,1 3,8-5,6 13,-13 4,-1-2,12-13,-6 2,22-3,-8 9,-16-5,17-26,6-4,59 21,-32 17,-19-21,6-2,137 21,-96 10,493-4,-528-29,-8 1,125 22,-89 10,479-4,-547-4,18-21,9-4,122 24,-84 8,-50-5,37 6,-31 25,5 2,-33-31,46 23,41 48,-69-58,33-9,2 0,-23 24,6 3,-9-31,-13-2,30 25,-19 0,45-8,-67-13,21 23,7 4,-24-29,-1 2,22 17,-13 2,27 0,25-23,-25-2,280 4,-329 0,1 0,0 2,-1 0,4 4,0 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10:29.647"/>
    </inkml:context>
    <inkml:brush xml:id="br0">
      <inkml:brushProperty name="width" value="0.05" units="cm"/>
      <inkml:brushProperty name="height" value="0.05" units="cm"/>
      <inkml:brushProperty name="color" value="#849398"/>
    </inkml:brush>
  </inkml:definitions>
  <inkml:trace contextRef="#ctx0" brushRef="#br0">304 124 24575,'-2'0'0,"0"0"0,0 0 0,-1 0 0,1 1 0,0-1 0,0 1 0,-1 0 0,1-1 0,0 1 0,0 0 0,0 0 0,0 1 0,0-1 0,0 0 0,0 1 0,1-1 0,-1 1 0,0-1 0,-1 3 0,-2 3 0,1 0 0,-1 0 0,1 0 0,-3 9 0,-3 6 0,-59 88 0,29-46 0,32-51 0,0 1 0,1 1 0,1-1 0,1 1 0,0 0 0,-4 21 0,5-8 0,0-1 0,2 50 0,1-58 0,0 0 0,-2 0 0,-6 24 0,4-20 0,-3 37 0,-7 52 0,1-13 0,11-75 0,2 0 0,1 0 0,5 43 0,-3-58 0,0 0 0,0 0 0,1 0 0,0 0 0,0-1 0,1 0 0,0 1 0,0-1 0,1 0 0,0-1 0,1 1 0,0-1 0,8 8 0,-6-8 0,0 0 0,1 0 0,0-1 0,0 0 0,1-1 0,0 0 0,0 0 0,0-1 0,19 5 0,-7-4 0,-1-2 0,0-1 0,1 0 0,24-2 0,650-4 0,-654 4 0,31-4 0,0-3 0,99-23 0,-129 22 0,63-10 0,155-6 0,26 23 0,-141 2 0,-124-2 0,1-1 0,38-10 0,15-1 0,65-10 0,-102 15 0,-28 5 0,0 0 0,-1-1 0,1 0 0,-1-1 0,11-6 0,-12 6 0,1 0 0,-1 1 0,1 0 0,0 0 0,0 1 0,12-3 0,-6 3 0,0-1 0,-1-1 0,1 0 0,19-10 0,18-7 0,-30 13 0,0-2 0,30-18 0,-29 15 0,38-17 0,-45 24 0,-1 1 0,1 0 0,1 1 0,-1 1 0,1 0 0,24-1 0,-17 3 0,0-1 0,0-2 0,27-8 0,-49 12 0,0 0 0,0 0 0,0-1 0,0 1 0,0-1 0,0 0 0,0 0 0,0 0 0,-1 0 0,1 0 0,-1-1 0,1 1 0,-1-1 0,0 0 0,0 1 0,0-1 0,-1 0 0,1 0 0,-1 0 0,1-1 0,-1 1 0,0 0 0,0 0 0,0-6 0,1-7 0,0 0 0,-1-1 0,-3-31 0,1 25 0,1 13 0,-1-16 0,0 1 0,-9-45 0,7 61 0,0 0 0,0 0 0,0 1 0,-1-1 0,0 1 0,-1 0 0,0 0 0,0 1 0,-1-1 0,1 1 0,-10-8 0,-200-192 0,204 197 0,-2 0 0,1 1 0,-1 0 0,0 1 0,-1 1 0,0 0 0,-16-5 0,-107-27 0,81 26 0,35 6 0,-38-17 0,43 17 0,0 0 0,0 1 0,-1 1 0,-26-6 0,-37 4 0,50 5 0,-1-1 0,-47-12 0,12-4 0,27 6 0,-2 2 0,-80-10 0,-2 5 0,66 8 0,-73-1 0,-1193 10 0,1318-2-68,0 1 0,0 0-1,0 0 1,0 1 0,0-1 0,0 1-1,0 0 1,0 1 0,0-1 0,0 1-1,0 0 1,1 0 0,-1 0 0,1 1-1,-1 0 1,1 0 0,0 0-1,0 0 1,-4 5 0,-5 10-6758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9T16:32:06.172"/>
    </inkml:context>
    <inkml:brush xml:id="br0">
      <inkml:brushProperty name="width" value="0.30004" units="cm"/>
      <inkml:brushProperty name="height" value="0.59606" units="cm"/>
      <inkml:brushProperty name="color" value="#FFFC00"/>
      <inkml:brushProperty name="tip" value="rectangle"/>
      <inkml:brushProperty name="rasterOp" value="maskPen"/>
      <inkml:brushProperty name="ignorePressure" value="1"/>
    </inkml:brush>
  </inkml:definitions>
  <inkml:trace contextRef="#ctx0" brushRef="#br0">150 709,'79'29,"-14"0,154-23,-114-10,101 4,-199-4,0-2,0-2,0 1,12-30,-11 22,0 0,1 3,9-5,4 13,-12 4,-1-2,12-13,-6 2,22-3,-8 9,-16-5,17-26,6-4,59 21,-32 17,-19-21,7-2,136 21,-97 10,495-4,-530-29,-7 1,125 22,-89 10,479-4,-547-4,18-21,10-4,121 24,-84 8,-50-5,37 6,-31 25,5 2,-33-31,46 23,41 48,-69-58,33-9,2 0,-24 24,8 3,-11-31,-12-2,31 25,-20 0,45-8,-67-13,20 23,9 4,-25-29,-1 2,22 17,-13 2,27 0,25-23,-25-2,280 4,-329 0,1 0,0 2,-1 0,4 4,0 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9T16:32:14.300"/>
    </inkml:context>
    <inkml:brush xml:id="br0">
      <inkml:brushProperty name="width" value="0.30004" units="cm"/>
      <inkml:brushProperty name="height" value="0.59606" units="cm"/>
      <inkml:brushProperty name="color" value="#FFFC00"/>
      <inkml:brushProperty name="tip" value="rectangle"/>
      <inkml:brushProperty name="rasterOp" value="maskPen"/>
      <inkml:brushProperty name="ignorePressure" value="1"/>
    </inkml:brush>
  </inkml:definitions>
  <inkml:trace contextRef="#ctx0" brushRef="#br0">150 709,'79'29,"-14"0,154-23,-114-10,100 4,-197-4,-1-2,0-2,0 1,12-30,-11 22,0 0,1 3,8-5,6 13,-13 4,-1-2,12-13,-6 2,22-3,-8 9,-16-5,17-26,6-4,59 21,-32 17,-19-21,6-2,137 21,-96 10,493-4,-528-29,-8 1,125 22,-89 10,479-4,-547-4,18-21,9-4,122 24,-84 8,-50-5,37 6,-31 25,5 2,-33-31,46 23,41 48,-69-58,33-9,2 0,-23 24,6 3,-9-31,-13-2,30 25,-19 0,45-8,-67-13,21 23,7 4,-24-29,-1 2,22 17,-13 2,27 0,25-23,-25-2,280 4,-329 0,1 0,0 2,-1 0,4 4,0 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10:34.390"/>
    </inkml:context>
    <inkml:brush xml:id="br0">
      <inkml:brushProperty name="width" value="0.05" units="cm"/>
      <inkml:brushProperty name="height" value="0.05" units="cm"/>
      <inkml:brushProperty name="color" value="#849398"/>
    </inkml:brush>
  </inkml:definitions>
  <inkml:trace contextRef="#ctx0" brushRef="#br0">0 0 24575,'4'64'0,"2"0"0,20 93 0,-17-114 0,112 504-515,23-4-1,41 91 516,-4-10 0,-104-358 2,74 312-94,-51-24 92,-96-533 0,60 308 0,6 30 0,-31 3 0,-35-12 259,3 75 524,9-188-757,17 450 27,-35-137-53,-41 0 0,-23-160 0,-140 463 0,74-389 0,128-449 0,-86 386 0,74-278 0,-2 166 0,20 635 0,1-870 0,2 0 0,2-1 0,22 77 0,-28-124 0,35 152-1365,-31-133-5461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10:39.241"/>
    </inkml:context>
    <inkml:brush xml:id="br0">
      <inkml:brushProperty name="width" value="0.05" units="cm"/>
      <inkml:brushProperty name="height" value="0.05" units="cm"/>
      <inkml:brushProperty name="color" value="#849398"/>
    </inkml:brush>
  </inkml:definitions>
  <inkml:trace contextRef="#ctx0" brushRef="#br0">1 1 24575,'0'5'0,"0"7"0,0 6 0,0 6 0,0 4 0,0 2 0,0 1 0,0 0 0,0 1 0,0-1 0,0 0 0,5-5 0,2-2 0,0-6-8191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34:23.266"/>
    </inkml:context>
    <inkml:brush xml:id="br0">
      <inkml:brushProperty name="width" value="0.05" units="cm"/>
      <inkml:brushProperty name="height" value="0.05" units="cm"/>
      <inkml:brushProperty name="color" value="#849398"/>
    </inkml:brush>
  </inkml:definitions>
  <inkml:trace contextRef="#ctx0" brushRef="#br0">339 64 24575,'-32'2'0,"0"2"0,1 1 0,-1 2 0,1 0 0,-39 16 0,48-16 0,17-5 0,-1 0 0,1 0 0,-1 0 0,1 1 0,0 0 0,0 0 0,0 0 0,1 0 0,-9 8 0,10-7 0,0 0 0,1-1 0,-1 1 0,1 0 0,0 0 0,0 0 0,0 0 0,1 1 0,-1-1 0,1 1 0,0-1 0,1 0 0,-1 6 0,-2 22 0,1 0 0,2 0 0,2-1 0,0 1 0,2 0 0,14 50 0,-12-59 0,2-1 0,1 1 0,1-1 0,1-1 0,0 0 0,2-1 0,20 26 0,-26-39 0,1-1 0,0 0 0,1 0 0,-1 0 0,1-1 0,0 0 0,1-1 0,-1 0 0,11 3 0,33 15 0,-50-20 0,23 12 0,1 0 0,1-1 0,-1-2 0,46 12 0,-30-17 0,1-1 0,0-2 0,71-5 0,-35 0 0,372 1 0,-407-1 0,0-3 0,45-10 0,-52 8 0,25-5 0,-29 4 0,65-5 0,83 14 0,47-2 0,-78-25 0,-141 25 0,-1 0 0,1 0 0,-1-1 0,0-1 0,14-5 0,-18 6 0,0-1 0,-1 1 0,1-1 0,-1-1 0,1 1 0,-1 0 0,0-1 0,-1 0 0,1 0 0,-1 0 0,5-6 0,-8 9 0,8-13 0,1 1 0,0 1 0,1 0 0,0 0 0,1 1 0,0 0 0,20-15 0,-27 23 0,1-1 0,-1 0 0,0 0 0,0 0 0,0 0 0,-1-1 0,1 0 0,-1 1 0,0-1 0,-1 0 0,5-11 0,0-4 0,9-39 0,-11 31 0,-1-1 0,-2 0 0,0 0 0,-2 0 0,-4-29 0,3 52 0,0 1 0,0-1 0,-1 1 0,1-1 0,-1 1 0,-1 0 0,1-1 0,-1 1 0,0 0 0,0 1 0,0-1 0,-1 0 0,1 1 0,-1 0 0,0 0 0,-1 0 0,1 0 0,-6-3 0,-8-4 0,0 0 0,-2 1 0,-29-11 0,32 14 0,-7-2 0,-1 2 0,0 1 0,-37-5 0,30 6 0,-45-14 0,44 10 0,1 2 0,-1 1 0,-65-4 0,-104 11 0,96 1 0,-238-2 0,313 2 0,1 1 0,-48 11 0,37-6 0,8 0 0,0 2 0,1 0 0,-38 19 0,55-22 0,1-2 0,-1 0 0,-1 0 0,1-2 0,-30 5 0,-64-5 0,21-1 0,54 3 0,0 1 0,0 1 0,-52 20 0,-18 4 0,41-14 247,41-9-650,-1-2 0,0-1 0,-38 4 0,37-8-6423</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34:26.001"/>
    </inkml:context>
    <inkml:brush xml:id="br0">
      <inkml:brushProperty name="width" value="0.05" units="cm"/>
      <inkml:brushProperty name="height" value="0.05" units="cm"/>
      <inkml:brushProperty name="color" value="#849398"/>
    </inkml:brush>
  </inkml:definitions>
  <inkml:trace contextRef="#ctx0" brushRef="#br0">1 1 24575,'3'0'0,"1"1"0,-1 0 0,1 0 0,-1 0 0,0 1 0,1-1 0,-1 1 0,0-1 0,0 1 0,0 0 0,3 3 0,12 7 0,31 14 0,-15-9 0,-2 1 0,1 2 0,-2 1 0,39 34 0,-56-42 0,1 0 0,0-2 0,1 1 0,0-2 0,0 0 0,1-1 0,1-1 0,-1-1 0,1 0 0,1-1 0,-1-1 0,20 3 0,76 16 0,-71-13 0,0-2 0,59 4 0,76 6 0,-112-10 0,17 4 0,-32-5 0,86 4 0,527-14 0,-630 4 0,62 11 0,2 0 0,72-11 0,8 0 0,-167 0 0,-1 0 0,1 1 0,-1 1 0,0-1 0,1 2 0,-2-1 0,1 2 0,9 5 0,32 16 0,-22-14 162,-11-4-544,0-2 1,0 0-1,23 5 0,-19-8-6444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34:37.472"/>
    </inkml:context>
    <inkml:brush xml:id="br0">
      <inkml:brushProperty name="width" value="0.05" units="cm"/>
      <inkml:brushProperty name="height" value="0.05" units="cm"/>
      <inkml:brushProperty name="color" value="#849398"/>
    </inkml:brush>
  </inkml:definitions>
  <inkml:trace contextRef="#ctx0" brushRef="#br0">1 1 24575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34:38.496"/>
    </inkml:context>
    <inkml:brush xml:id="br0">
      <inkml:brushProperty name="width" value="0.05" units="cm"/>
      <inkml:brushProperty name="height" value="0.05" units="cm"/>
      <inkml:brushProperty name="color" value="#849398"/>
    </inkml:brush>
  </inkml:definitions>
  <inkml:trace contextRef="#ctx0" brushRef="#br0">0 1 24575,'0'0'-8191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19:54:52.638"/>
    </inkml:context>
    <inkml:brush xml:id="br0">
      <inkml:brushProperty name="width" value="0.035" units="cm"/>
      <inkml:brushProperty name="height" value="0.035" units="cm"/>
      <inkml:brushProperty name="color" value="#FF0066"/>
    </inkml:brush>
  </inkml:definitions>
  <inkml:trace contextRef="#ctx0" brushRef="#br0">7737 485 24575,'0'10'0,"1"25"0,-2 1 0,-10 63 0,-5 32 0,12-77 0,-10 29 0,8-52 0,-2 37 0,4 5 0,8 95 0,-4-160 0,1 0 0,1 0 0,-1-1 0,1 1 0,0-1 0,1 1 0,0-1 0,5 11 0,-5-15 0,-1 1 0,0-1 0,1 0 0,0 0 0,0 0 0,0-1 0,0 1 0,0-1 0,0 0 0,1 1 0,-1-1 0,1-1 0,-1 1 0,1-1 0,0 1 0,0-1 0,0 0 0,5 1 0,23 1 0,0-1 0,1-2 0,36-4 0,10 0 0,-24 4 0,-12 1 0,54-7 0,-83 4 0,1-1 0,-1 0 0,0-1 0,-1 0 0,1-1 0,-1-1 0,22-12 0,-11 5 0,0 2 0,1 1 0,0 1 0,1 1 0,0 1 0,41-5 0,-35 4 0,0-1 0,39-17 0,5-2 0,-76 27 0,61-21 0,-56 19 0,1 0 0,-1 0 0,0 0 0,0-1 0,-1 0 0,1 0 0,-1 0 0,7-8 0,0 0 0,0 0 0,0 1 0,1 0 0,14-9 0,26-24 0,-45 38 0,0 0 0,-1-1 0,0 0 0,-1 0 0,0 0 0,0-1 0,0 0 0,-1 0 0,0 0 0,0 0 0,-1-1 0,0 1 0,-1-1 0,0 0 0,0 0 0,-1 1 0,0-11 0,-2-179 0,-2 63 0,3 127 0,0 1 0,0-1 0,-1 1 0,0-1 0,-1 0 0,0 1 0,0 0 0,0-1 0,-1 1 0,0 0 0,-1 0 0,1 1 0,-1-1 0,0 1 0,-1 0 0,0 0 0,0 0 0,0 0 0,-1 1 0,1 0 0,-1 0 0,-1 1 0,1-1 0,0 1 0,-1 1 0,0-1 0,0 1 0,0 0 0,0 1 0,-1 0 0,1 0 0,-9-1 0,-49 0 0,-68 5 0,28 1 0,93-3 0,-75 3 0,77-1 0,0 0 0,0 0 0,0 0 0,1 1 0,-1 1 0,-14 7 0,11-4 0,-1 2 0,0-1 0,-1-1 0,0-1 0,0 0 0,0-1 0,0 0 0,-20 3 0,-63 10 0,43-6 0,4-1 0,15-4 0,1 0 0,-52 1 0,70-7 0,-3-1 0,1 0 0,0 2 0,0 0 0,0 1 0,-20 6 0,24-5 0,0 0 0,0-2 0,-1 0 0,1 0 0,-1-2 0,1 0 0,-29-3 0,0-5 0,-62-18 0,-125-37 0,152 39 0,-102-36 0,150 49 0,-1 2 0,0 2 0,-55-7 0,19 4 0,-154-39 0,188 41 0,-96-34 0,49 13 0,-10-2 0,-43-12 0,110 37 0,0 1 0,-1 1 0,-43-1 0,-343 7 0,395-3 0,1-1 0,0 0 0,0-1 0,0-1 0,0 0 0,-22-10 0,-30-8 0,14 9 0,-104-12 0,-92 22 0,135 5 0,96-1 0,0 1 0,-1 1 0,1 1 0,0 0 0,-27 12 0,22-8 0,0-1 0,-36 6 0,45-11 0,1 0 0,0 1 0,0 1 0,1 0 0,-1 1 0,1 1 0,-14 7 0,7-3 0,0-1 0,-1-2 0,0 1 0,0-2 0,-1-1 0,0 0 0,-24 1 0,13 0 0,1 1 0,-52 20 0,46-14 0,-41 9 0,-238 41 0,246-54 0,0-4 0,-125-6 0,75-1 0,-672 2 0,607-15 0,15 0 0,56 15 0,51 1 0,0-2 0,-66-11 0,52 2 0,-91-1 0,-78 12 0,89 1 0,90-1 0,26 0 0,0-1 0,0-2 0,-59-11 0,-18-16 0,69 15 0,0 2 0,-1 3 0,-101-7 0,-90 18-1365,215-2-5461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028C8-CDFD-1847-9CCE-6853AE414609}" type="datetimeFigureOut">
              <a:rPr lang="en-US" smtClean="0"/>
              <a:t>10/10/2024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D63E2-E488-7F40-92D9-C282DB7967EB}" type="slidenum">
              <a:rPr lang="en-US" smtClean="0"/>
              <a:t>‹#›</a:t>
            </a:fld>
            <a:endParaRPr lang="en-US"/>
          </a:p>
        </p:txBody>
      </p:sp>
    </p:spTree>
    <p:extLst>
      <p:ext uri="{BB962C8B-B14F-4D97-AF65-F5344CB8AC3E}">
        <p14:creationId xmlns:p14="http://schemas.microsoft.com/office/powerpoint/2010/main" val="1023887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D4508-5938-4142-8156-F19CE18C83B7}"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
        <p:nvSpPr>
          <p:cNvPr id="7" name="Rectangle 8">
            <a:extLst>
              <a:ext uri="{FF2B5EF4-FFF2-40B4-BE49-F238E27FC236}">
                <a16:creationId xmlns:a16="http://schemas.microsoft.com/office/drawing/2014/main" id="{15725EC3-FA13-4B4C-9316-EDC8DF3E053A}"/>
              </a:ext>
            </a:extLst>
          </p:cNvPr>
          <p:cNvSpPr/>
          <p:nvPr/>
        </p:nvSpPr>
        <p:spPr>
          <a:xfrm>
            <a:off x="115783" y="136525"/>
            <a:ext cx="11960433" cy="65849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0">
            <a:extLst>
              <a:ext uri="{FF2B5EF4-FFF2-40B4-BE49-F238E27FC236}">
                <a16:creationId xmlns:a16="http://schemas.microsoft.com/office/drawing/2014/main" id="{E6194CC5-ABA2-4882-9083-A48BA4485E0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9" name="Picture 11">
            <a:extLst>
              <a:ext uri="{FF2B5EF4-FFF2-40B4-BE49-F238E27FC236}">
                <a16:creationId xmlns:a16="http://schemas.microsoft.com/office/drawing/2014/main" id="{AA9FC70C-B596-42D8-B3CB-D89851C94A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0" name="Picture 5">
            <a:extLst>
              <a:ext uri="{FF2B5EF4-FFF2-40B4-BE49-F238E27FC236}">
                <a16:creationId xmlns:a16="http://schemas.microsoft.com/office/drawing/2014/main" id="{5E7AD535-1F37-477E-A88E-6A1C2FBDAF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1" name="TextBox 10">
            <a:extLst>
              <a:ext uri="{FF2B5EF4-FFF2-40B4-BE49-F238E27FC236}">
                <a16:creationId xmlns:a16="http://schemas.microsoft.com/office/drawing/2014/main" id="{B8A8AB8B-3EBA-4A77-B77F-310FAF4FDEDA}"/>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58197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
        <p:nvSpPr>
          <p:cNvPr id="7" name="Rectangle 8">
            <a:extLst>
              <a:ext uri="{FF2B5EF4-FFF2-40B4-BE49-F238E27FC236}">
                <a16:creationId xmlns:a16="http://schemas.microsoft.com/office/drawing/2014/main" id="{3ABDF369-E7FC-43A1-8167-CB675F734737}"/>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0">
            <a:extLst>
              <a:ext uri="{FF2B5EF4-FFF2-40B4-BE49-F238E27FC236}">
                <a16:creationId xmlns:a16="http://schemas.microsoft.com/office/drawing/2014/main" id="{551F3EE9-E68C-4CA4-8FC9-2CC06F8CD78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9" name="Picture 11">
            <a:extLst>
              <a:ext uri="{FF2B5EF4-FFF2-40B4-BE49-F238E27FC236}">
                <a16:creationId xmlns:a16="http://schemas.microsoft.com/office/drawing/2014/main" id="{BB611989-DD7D-4D45-8F73-FA2D9EE8A3D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0" name="Picture 5">
            <a:extLst>
              <a:ext uri="{FF2B5EF4-FFF2-40B4-BE49-F238E27FC236}">
                <a16:creationId xmlns:a16="http://schemas.microsoft.com/office/drawing/2014/main" id="{85CED88F-43AD-4129-8B85-506829C7B5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1" name="TextBox 10">
            <a:extLst>
              <a:ext uri="{FF2B5EF4-FFF2-40B4-BE49-F238E27FC236}">
                <a16:creationId xmlns:a16="http://schemas.microsoft.com/office/drawing/2014/main" id="{0E6EADDA-8642-4A57-BE82-E10FD4EBC6CF}"/>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141030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
        <p:nvSpPr>
          <p:cNvPr id="7" name="Rectangle 8">
            <a:extLst>
              <a:ext uri="{FF2B5EF4-FFF2-40B4-BE49-F238E27FC236}">
                <a16:creationId xmlns:a16="http://schemas.microsoft.com/office/drawing/2014/main" id="{B5BA1C67-BD88-480F-B21B-DAF43F64A316}"/>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0">
            <a:extLst>
              <a:ext uri="{FF2B5EF4-FFF2-40B4-BE49-F238E27FC236}">
                <a16:creationId xmlns:a16="http://schemas.microsoft.com/office/drawing/2014/main" id="{D953DD14-4161-44EE-915D-A811F5C611F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9" name="Picture 11">
            <a:extLst>
              <a:ext uri="{FF2B5EF4-FFF2-40B4-BE49-F238E27FC236}">
                <a16:creationId xmlns:a16="http://schemas.microsoft.com/office/drawing/2014/main" id="{3FE7C9AD-EA38-4375-88C3-6D90DB482C0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0" name="Picture 5">
            <a:extLst>
              <a:ext uri="{FF2B5EF4-FFF2-40B4-BE49-F238E27FC236}">
                <a16:creationId xmlns:a16="http://schemas.microsoft.com/office/drawing/2014/main" id="{6D8FDDFF-E2D5-4628-9F70-4136B4F8EE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1" name="TextBox 10">
            <a:extLst>
              <a:ext uri="{FF2B5EF4-FFF2-40B4-BE49-F238E27FC236}">
                <a16:creationId xmlns:a16="http://schemas.microsoft.com/office/drawing/2014/main" id="{432560EA-C824-4344-AE9F-3B8361103AFC}"/>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362890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
        <p:nvSpPr>
          <p:cNvPr id="7" name="Rectangle 8">
            <a:extLst>
              <a:ext uri="{FF2B5EF4-FFF2-40B4-BE49-F238E27FC236}">
                <a16:creationId xmlns:a16="http://schemas.microsoft.com/office/drawing/2014/main" id="{178BE382-9627-4BCF-9145-1A483C1219F0}"/>
              </a:ext>
            </a:extLst>
          </p:cNvPr>
          <p:cNvSpPr/>
          <p:nvPr/>
        </p:nvSpPr>
        <p:spPr>
          <a:xfrm>
            <a:off x="156757" y="136525"/>
            <a:ext cx="11954887" cy="65849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0">
            <a:extLst>
              <a:ext uri="{FF2B5EF4-FFF2-40B4-BE49-F238E27FC236}">
                <a16:creationId xmlns:a16="http://schemas.microsoft.com/office/drawing/2014/main" id="{C35CB262-B5B7-4EE6-8851-539A1B636D3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9" name="Picture 11">
            <a:extLst>
              <a:ext uri="{FF2B5EF4-FFF2-40B4-BE49-F238E27FC236}">
                <a16:creationId xmlns:a16="http://schemas.microsoft.com/office/drawing/2014/main" id="{EEA3011E-35B9-4CEA-BB13-75FB89EEE8E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0" name="Picture 5">
            <a:extLst>
              <a:ext uri="{FF2B5EF4-FFF2-40B4-BE49-F238E27FC236}">
                <a16:creationId xmlns:a16="http://schemas.microsoft.com/office/drawing/2014/main" id="{A9AFF8E6-2EAC-41A8-A4F2-082DFD8E8A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1" name="TextBox 10">
            <a:extLst>
              <a:ext uri="{FF2B5EF4-FFF2-40B4-BE49-F238E27FC236}">
                <a16:creationId xmlns:a16="http://schemas.microsoft.com/office/drawing/2014/main" id="{7C916698-640B-4C10-A366-57E3D49E4805}"/>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227788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AD4508-5938-4142-8156-F19CE18C83B7}"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
        <p:nvSpPr>
          <p:cNvPr id="7" name="Rectangle 8">
            <a:extLst>
              <a:ext uri="{FF2B5EF4-FFF2-40B4-BE49-F238E27FC236}">
                <a16:creationId xmlns:a16="http://schemas.microsoft.com/office/drawing/2014/main" id="{3B1095B1-4C93-4031-A957-65DBD967C8EF}"/>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0">
            <a:extLst>
              <a:ext uri="{FF2B5EF4-FFF2-40B4-BE49-F238E27FC236}">
                <a16:creationId xmlns:a16="http://schemas.microsoft.com/office/drawing/2014/main" id="{26D1DD2D-DAB4-4321-865A-0B4BAECFFCD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9" name="Picture 11">
            <a:extLst>
              <a:ext uri="{FF2B5EF4-FFF2-40B4-BE49-F238E27FC236}">
                <a16:creationId xmlns:a16="http://schemas.microsoft.com/office/drawing/2014/main" id="{A74705E7-29F6-4AD6-A198-EF6975196BD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0" name="Picture 5">
            <a:extLst>
              <a:ext uri="{FF2B5EF4-FFF2-40B4-BE49-F238E27FC236}">
                <a16:creationId xmlns:a16="http://schemas.microsoft.com/office/drawing/2014/main" id="{610F3552-FC16-47B3-BFA3-0F3119E600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1" name="TextBox 10">
            <a:extLst>
              <a:ext uri="{FF2B5EF4-FFF2-40B4-BE49-F238E27FC236}">
                <a16:creationId xmlns:a16="http://schemas.microsoft.com/office/drawing/2014/main" id="{E8EBC54E-B29E-499B-A644-6DE0884F190A}"/>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46208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D4508-5938-4142-8156-F19CE18C83B7}"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
        <p:nvSpPr>
          <p:cNvPr id="8" name="Rectangle 8">
            <a:extLst>
              <a:ext uri="{FF2B5EF4-FFF2-40B4-BE49-F238E27FC236}">
                <a16:creationId xmlns:a16="http://schemas.microsoft.com/office/drawing/2014/main" id="{4A961E75-45FE-4B5C-9246-4C027B18DBDB}"/>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0">
            <a:extLst>
              <a:ext uri="{FF2B5EF4-FFF2-40B4-BE49-F238E27FC236}">
                <a16:creationId xmlns:a16="http://schemas.microsoft.com/office/drawing/2014/main" id="{9F2ED264-F0CB-4D3B-90B9-E57BF941028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0" name="Picture 11">
            <a:extLst>
              <a:ext uri="{FF2B5EF4-FFF2-40B4-BE49-F238E27FC236}">
                <a16:creationId xmlns:a16="http://schemas.microsoft.com/office/drawing/2014/main" id="{187A197E-6DA1-4D7C-A7A0-5B3860CF5B3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1" name="Picture 5">
            <a:extLst>
              <a:ext uri="{FF2B5EF4-FFF2-40B4-BE49-F238E27FC236}">
                <a16:creationId xmlns:a16="http://schemas.microsoft.com/office/drawing/2014/main" id="{1A658C18-4FE7-4033-AF1A-10AF2F9695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2" name="TextBox 11">
            <a:extLst>
              <a:ext uri="{FF2B5EF4-FFF2-40B4-BE49-F238E27FC236}">
                <a16:creationId xmlns:a16="http://schemas.microsoft.com/office/drawing/2014/main" id="{E0541EF2-0D8C-468C-911F-C0B47F5BDDFF}"/>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394801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D4508-5938-4142-8156-F19CE18C83B7}"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89FE9D-E224-4F05-AA88-FEF9DE7224F6}" type="slidenum">
              <a:rPr lang="en-US" smtClean="0"/>
              <a:t>‹#›</a:t>
            </a:fld>
            <a:endParaRPr lang="en-US"/>
          </a:p>
        </p:txBody>
      </p:sp>
      <p:sp>
        <p:nvSpPr>
          <p:cNvPr id="10" name="Rectangle 8">
            <a:extLst>
              <a:ext uri="{FF2B5EF4-FFF2-40B4-BE49-F238E27FC236}">
                <a16:creationId xmlns:a16="http://schemas.microsoft.com/office/drawing/2014/main" id="{84E60AD7-8539-415A-BD2E-1E20D64AA4E7}"/>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E1B3591-5B0B-4183-8C8D-737F74565CD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286DC9A7-BECF-4261-822D-B640A1D4013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3" name="Picture 5">
            <a:extLst>
              <a:ext uri="{FF2B5EF4-FFF2-40B4-BE49-F238E27FC236}">
                <a16:creationId xmlns:a16="http://schemas.microsoft.com/office/drawing/2014/main" id="{E53CAD39-986D-49E7-B0AB-5B4876B1AC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4" name="TextBox 13">
            <a:extLst>
              <a:ext uri="{FF2B5EF4-FFF2-40B4-BE49-F238E27FC236}">
                <a16:creationId xmlns:a16="http://schemas.microsoft.com/office/drawing/2014/main" id="{47C04B7F-525E-4B8C-915C-B6B22FD0346C}"/>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144522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D4508-5938-4142-8156-F19CE18C83B7}"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89FE9D-E224-4F05-AA88-FEF9DE7224F6}" type="slidenum">
              <a:rPr lang="en-US" smtClean="0"/>
              <a:t>‹#›</a:t>
            </a:fld>
            <a:endParaRPr lang="en-US"/>
          </a:p>
        </p:txBody>
      </p:sp>
      <p:sp>
        <p:nvSpPr>
          <p:cNvPr id="6" name="Rectangle 8">
            <a:extLst>
              <a:ext uri="{FF2B5EF4-FFF2-40B4-BE49-F238E27FC236}">
                <a16:creationId xmlns:a16="http://schemas.microsoft.com/office/drawing/2014/main" id="{43DD4FE3-D13B-437A-A60B-AD81E738B383}"/>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0">
            <a:extLst>
              <a:ext uri="{FF2B5EF4-FFF2-40B4-BE49-F238E27FC236}">
                <a16:creationId xmlns:a16="http://schemas.microsoft.com/office/drawing/2014/main" id="{A29DB266-4E1E-49BC-8B01-E98206978AD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8" name="Picture 11">
            <a:extLst>
              <a:ext uri="{FF2B5EF4-FFF2-40B4-BE49-F238E27FC236}">
                <a16:creationId xmlns:a16="http://schemas.microsoft.com/office/drawing/2014/main" id="{F9B51147-FE8D-4229-B576-8D399BF8414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9" name="Picture 5">
            <a:extLst>
              <a:ext uri="{FF2B5EF4-FFF2-40B4-BE49-F238E27FC236}">
                <a16:creationId xmlns:a16="http://schemas.microsoft.com/office/drawing/2014/main" id="{15929CB8-2E75-46E1-8B26-911CFC666A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0" name="TextBox 9">
            <a:extLst>
              <a:ext uri="{FF2B5EF4-FFF2-40B4-BE49-F238E27FC236}">
                <a16:creationId xmlns:a16="http://schemas.microsoft.com/office/drawing/2014/main" id="{8DBD9E9D-FB5C-4211-A723-51D784677A9E}"/>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65189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D4508-5938-4142-8156-F19CE18C83B7}"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89FE9D-E224-4F05-AA88-FEF9DE7224F6}" type="slidenum">
              <a:rPr lang="en-US" smtClean="0"/>
              <a:t>‹#›</a:t>
            </a:fld>
            <a:endParaRPr lang="en-US"/>
          </a:p>
        </p:txBody>
      </p:sp>
      <p:sp>
        <p:nvSpPr>
          <p:cNvPr id="5" name="Rectangle 8">
            <a:extLst>
              <a:ext uri="{FF2B5EF4-FFF2-40B4-BE49-F238E27FC236}">
                <a16:creationId xmlns:a16="http://schemas.microsoft.com/office/drawing/2014/main" id="{3AF3769A-AB13-4313-95AE-E65034B12825}"/>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10">
            <a:extLst>
              <a:ext uri="{FF2B5EF4-FFF2-40B4-BE49-F238E27FC236}">
                <a16:creationId xmlns:a16="http://schemas.microsoft.com/office/drawing/2014/main" id="{BEA766F7-5CB7-410F-99AE-4AE5590E36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7" name="Picture 11">
            <a:extLst>
              <a:ext uri="{FF2B5EF4-FFF2-40B4-BE49-F238E27FC236}">
                <a16:creationId xmlns:a16="http://schemas.microsoft.com/office/drawing/2014/main" id="{0C343B36-22DC-4133-ABB4-F0F2093796F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8" name="Picture 5">
            <a:extLst>
              <a:ext uri="{FF2B5EF4-FFF2-40B4-BE49-F238E27FC236}">
                <a16:creationId xmlns:a16="http://schemas.microsoft.com/office/drawing/2014/main" id="{FFA60E9A-4AC8-46E2-89AC-01E67C10BD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9" name="TextBox 8">
            <a:extLst>
              <a:ext uri="{FF2B5EF4-FFF2-40B4-BE49-F238E27FC236}">
                <a16:creationId xmlns:a16="http://schemas.microsoft.com/office/drawing/2014/main" id="{CB499D39-D740-41C0-B308-24835A94CD12}"/>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2712342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
        <p:nvSpPr>
          <p:cNvPr id="8" name="Rectangle 8">
            <a:extLst>
              <a:ext uri="{FF2B5EF4-FFF2-40B4-BE49-F238E27FC236}">
                <a16:creationId xmlns:a16="http://schemas.microsoft.com/office/drawing/2014/main" id="{D89AAB3B-1183-4CB3-902A-37D01177D71B}"/>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0">
            <a:extLst>
              <a:ext uri="{FF2B5EF4-FFF2-40B4-BE49-F238E27FC236}">
                <a16:creationId xmlns:a16="http://schemas.microsoft.com/office/drawing/2014/main" id="{61134EC8-C375-4D32-8947-6157418056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0" name="Picture 11">
            <a:extLst>
              <a:ext uri="{FF2B5EF4-FFF2-40B4-BE49-F238E27FC236}">
                <a16:creationId xmlns:a16="http://schemas.microsoft.com/office/drawing/2014/main" id="{C3F92DD0-75A2-4706-BD44-0F65DF9CA8D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1" name="Picture 5">
            <a:extLst>
              <a:ext uri="{FF2B5EF4-FFF2-40B4-BE49-F238E27FC236}">
                <a16:creationId xmlns:a16="http://schemas.microsoft.com/office/drawing/2014/main" id="{DADE439E-6012-4B9D-A81D-A30B50C601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2" name="TextBox 11">
            <a:extLst>
              <a:ext uri="{FF2B5EF4-FFF2-40B4-BE49-F238E27FC236}">
                <a16:creationId xmlns:a16="http://schemas.microsoft.com/office/drawing/2014/main" id="{28E07D38-4F42-43DE-A7F4-12EA3BE46F95}"/>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2497883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
        <p:nvSpPr>
          <p:cNvPr id="8" name="Rectangle 8">
            <a:extLst>
              <a:ext uri="{FF2B5EF4-FFF2-40B4-BE49-F238E27FC236}">
                <a16:creationId xmlns:a16="http://schemas.microsoft.com/office/drawing/2014/main" id="{3C11C9B6-1D7F-40CE-BCEB-AFC54A24C60F}"/>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0">
            <a:extLst>
              <a:ext uri="{FF2B5EF4-FFF2-40B4-BE49-F238E27FC236}">
                <a16:creationId xmlns:a16="http://schemas.microsoft.com/office/drawing/2014/main" id="{B27CD598-F63F-442A-8567-D6B3ECC1FEF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0" name="Picture 11">
            <a:extLst>
              <a:ext uri="{FF2B5EF4-FFF2-40B4-BE49-F238E27FC236}">
                <a16:creationId xmlns:a16="http://schemas.microsoft.com/office/drawing/2014/main" id="{B6CD92CA-FAFC-40F0-992A-7E37BBBB835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11" name="Picture 5">
            <a:extLst>
              <a:ext uri="{FF2B5EF4-FFF2-40B4-BE49-F238E27FC236}">
                <a16:creationId xmlns:a16="http://schemas.microsoft.com/office/drawing/2014/main" id="{4D2D6354-5C24-4E90-9582-46C6ED27FB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12" name="TextBox 11">
            <a:extLst>
              <a:ext uri="{FF2B5EF4-FFF2-40B4-BE49-F238E27FC236}">
                <a16:creationId xmlns:a16="http://schemas.microsoft.com/office/drawing/2014/main" id="{D0D15C83-0B9A-4DAD-8D13-EAACE7954CAF}"/>
              </a:ext>
            </a:extLst>
          </p:cNvPr>
          <p:cNvSpPr txBox="1"/>
          <p:nvPr/>
        </p:nvSpPr>
        <p:spPr>
          <a:xfrm>
            <a:off x="8564437" y="6157189"/>
            <a:ext cx="2922772" cy="307777"/>
          </a:xfrm>
          <a:prstGeom prst="rect">
            <a:avLst/>
          </a:prstGeom>
          <a:noFill/>
        </p:spPr>
        <p:txBody>
          <a:bodyPr wrap="square" rtlCol="0">
            <a:spAutoFit/>
          </a:bodyPr>
          <a:lstStyle/>
          <a:p>
            <a:pPr algn="r"/>
            <a:r>
              <a:rPr lang="aa-ET" sz="1400" b="1"/>
              <a:t>www.nsa.smm.lt</a:t>
            </a:r>
            <a:endParaRPr lang="en-US" sz="1400" b="1">
              <a:latin typeface="HK Nova" panose="00000500000000000000" pitchFamily="50" charset="-70"/>
            </a:endParaRPr>
          </a:p>
        </p:txBody>
      </p:sp>
    </p:spTree>
    <p:extLst>
      <p:ext uri="{BB962C8B-B14F-4D97-AF65-F5344CB8AC3E}">
        <p14:creationId xmlns:p14="http://schemas.microsoft.com/office/powerpoint/2010/main" val="110610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D4508-5938-4142-8156-F19CE18C83B7}" type="datetimeFigureOut">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9FE9D-E224-4F05-AA88-FEF9DE7224F6}" type="slidenum">
              <a:rPr lang="en-US" smtClean="0"/>
              <a:t>‹#›</a:t>
            </a:fld>
            <a:endParaRPr lang="en-US"/>
          </a:p>
        </p:txBody>
      </p:sp>
      <p:sp>
        <p:nvSpPr>
          <p:cNvPr id="7" name="Rectangle 3">
            <a:extLst>
              <a:ext uri="{FF2B5EF4-FFF2-40B4-BE49-F238E27FC236}">
                <a16:creationId xmlns:a16="http://schemas.microsoft.com/office/drawing/2014/main" id="{C72C1671-9DBA-47A1-A068-62A62E71E376}"/>
              </a:ext>
            </a:extLst>
          </p:cNvPr>
          <p:cNvSpPr/>
          <p:nvPr/>
        </p:nvSpPr>
        <p:spPr>
          <a:xfrm>
            <a:off x="165463" y="148046"/>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4">
            <a:extLst>
              <a:ext uri="{FF2B5EF4-FFF2-40B4-BE49-F238E27FC236}">
                <a16:creationId xmlns:a16="http://schemas.microsoft.com/office/drawing/2014/main" id="{8B49214E-C537-4718-988D-13551E9E326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27745" y="1310076"/>
            <a:ext cx="2214459" cy="801859"/>
          </a:xfrm>
          <a:prstGeom prst="rect">
            <a:avLst/>
          </a:prstGeom>
        </p:spPr>
      </p:pic>
      <p:pic>
        <p:nvPicPr>
          <p:cNvPr id="9" name="Picture 6">
            <a:extLst>
              <a:ext uri="{FF2B5EF4-FFF2-40B4-BE49-F238E27FC236}">
                <a16:creationId xmlns:a16="http://schemas.microsoft.com/office/drawing/2014/main" id="{4E960980-5D76-48FE-897F-12F02513DDC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10" name="Picture 7">
            <a:extLst>
              <a:ext uri="{FF2B5EF4-FFF2-40B4-BE49-F238E27FC236}">
                <a16:creationId xmlns:a16="http://schemas.microsoft.com/office/drawing/2014/main" id="{9851BE2A-FCBC-4F93-9547-3B63F7B82467}"/>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Tree>
    <p:extLst>
      <p:ext uri="{BB962C8B-B14F-4D97-AF65-F5344CB8AC3E}">
        <p14:creationId xmlns:p14="http://schemas.microsoft.com/office/powerpoint/2010/main" val="351658348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customXml" Target="../ink/ink6.xml"/><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12.png"/><Relationship Id="rId5" Type="http://schemas.openxmlformats.org/officeDocument/2006/relationships/image" Target="../media/image9.png"/><Relationship Id="rId15" Type="http://schemas.openxmlformats.org/officeDocument/2006/relationships/image" Target="../media/image14.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11.png"/><Relationship Id="rId14" Type="http://schemas.openxmlformats.org/officeDocument/2006/relationships/customXml" Target="../ink/ink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9.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customXml" Target="../ink/ink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11.xml"/><Relationship Id="rId7" Type="http://schemas.openxmlformats.org/officeDocument/2006/relationships/customXml" Target="../ink/ink13.xml"/><Relationship Id="rId12" Type="http://schemas.openxmlformats.org/officeDocument/2006/relationships/image" Target="../media/image22.png"/><Relationship Id="rId2" Type="http://schemas.openxmlformats.org/officeDocument/2006/relationships/image" Target="../media/image18.jpg"/><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customXml" Target="../ink/ink15.xml"/><Relationship Id="rId5" Type="http://schemas.openxmlformats.org/officeDocument/2006/relationships/customXml" Target="../ink/ink12.xml"/><Relationship Id="rId10" Type="http://schemas.openxmlformats.org/officeDocument/2006/relationships/image" Target="../media/image21.png"/><Relationship Id="rId4" Type="http://schemas.openxmlformats.org/officeDocument/2006/relationships/image" Target="../media/image18.png"/><Relationship Id="rId9" Type="http://schemas.openxmlformats.org/officeDocument/2006/relationships/customXml" Target="../ink/ink1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19.emf"/><Relationship Id="rId13" Type="http://schemas.openxmlformats.org/officeDocument/2006/relationships/customXml" Target="../ink/ink21.xml"/><Relationship Id="rId3" Type="http://schemas.openxmlformats.org/officeDocument/2006/relationships/customXml" Target="../ink/ink16.xml"/><Relationship Id="rId7" Type="http://schemas.openxmlformats.org/officeDocument/2006/relationships/customXml" Target="../ink/ink18.xml"/><Relationship Id="rId12" Type="http://schemas.openxmlformats.org/officeDocument/2006/relationships/image" Target="../media/image21.emf"/><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18.emf"/><Relationship Id="rId11" Type="http://schemas.openxmlformats.org/officeDocument/2006/relationships/customXml" Target="../ink/ink20.xml"/><Relationship Id="rId5" Type="http://schemas.openxmlformats.org/officeDocument/2006/relationships/customXml" Target="../ink/ink17.xml"/><Relationship Id="rId10" Type="http://schemas.openxmlformats.org/officeDocument/2006/relationships/image" Target="../media/image20.emf"/><Relationship Id="rId4" Type="http://schemas.openxmlformats.org/officeDocument/2006/relationships/image" Target="../media/image17.emf"/><Relationship Id="rId9" Type="http://schemas.openxmlformats.org/officeDocument/2006/relationships/customXml" Target="../ink/ink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emokykla.lt/bendrosios-programos/pagrindinis-ugdymas/22?ach-1=6&amp;ach-2=6&amp;ach-3=6&amp;ach-4=6&amp;clases=3677,3658&amp;educations=&amp;st=3&amp;types=7&amp;ct=6"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1267" y="396321"/>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5" y="1310076"/>
            <a:ext cx="2214459" cy="801859"/>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472627"/>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itle 1">
            <a:extLst>
              <a:ext uri="{FF2B5EF4-FFF2-40B4-BE49-F238E27FC236}">
                <a16:creationId xmlns:a16="http://schemas.microsoft.com/office/drawing/2014/main" id="{6F177D0A-42DB-7449-F746-8461B60D594F}"/>
              </a:ext>
            </a:extLst>
          </p:cNvPr>
          <p:cNvSpPr>
            <a:spLocks noGrp="1"/>
          </p:cNvSpPr>
          <p:nvPr>
            <p:ph type="ctrTitle"/>
          </p:nvPr>
        </p:nvSpPr>
        <p:spPr>
          <a:xfrm>
            <a:off x="1491342" y="1514303"/>
            <a:ext cx="9688286" cy="2387600"/>
          </a:xfrm>
        </p:spPr>
        <p:txBody>
          <a:bodyPr>
            <a:noAutofit/>
          </a:bodyPr>
          <a:lstStyle/>
          <a:p>
            <a:r>
              <a:rPr lang="lt-LT" sz="4000" dirty="0">
                <a:solidFill>
                  <a:schemeClr val="bg1"/>
                </a:solidFill>
                <a:latin typeface="Arial" panose="020B0604020202020204" pitchFamily="34" charset="0"/>
                <a:cs typeface="Arial" panose="020B0604020202020204" pitchFamily="34" charset="0"/>
              </a:rPr>
              <a:t>Pasiruošimo VBE II daliai konsultacija:</a:t>
            </a:r>
            <a:br>
              <a:rPr lang="lt-LT" sz="4000" dirty="0">
                <a:solidFill>
                  <a:schemeClr val="bg1"/>
                </a:solidFill>
                <a:latin typeface="Arial" panose="020B0604020202020204" pitchFamily="34" charset="0"/>
                <a:cs typeface="Arial" panose="020B0604020202020204" pitchFamily="34" charset="0"/>
              </a:rPr>
            </a:br>
            <a:r>
              <a:rPr lang="lt-LT" sz="4800" b="1" dirty="0">
                <a:solidFill>
                  <a:schemeClr val="bg1"/>
                </a:solidFill>
                <a:latin typeface="Arial" panose="020B0604020202020204" pitchFamily="34" charset="0"/>
                <a:cs typeface="Arial" panose="020B0604020202020204" pitchFamily="34" charset="0"/>
              </a:rPr>
              <a:t>Atidusis teksto skaitymas</a:t>
            </a:r>
            <a:r>
              <a:rPr lang="lt-LT" sz="4000"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82478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168" y="270301"/>
            <a:ext cx="10459616"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
        <p:nvSpPr>
          <p:cNvPr id="3" name="TextBox 2"/>
          <p:cNvSpPr txBox="1"/>
          <p:nvPr/>
        </p:nvSpPr>
        <p:spPr>
          <a:xfrm>
            <a:off x="1996750" y="961052"/>
            <a:ext cx="7951216" cy="4401205"/>
          </a:xfrm>
          <a:prstGeom prst="rect">
            <a:avLst/>
          </a:prstGeom>
          <a:noFill/>
        </p:spPr>
        <p:txBody>
          <a:bodyPr wrap="none" rtlCol="0">
            <a:spAutoFit/>
          </a:bodyPr>
          <a:lstStyle/>
          <a:p>
            <a:r>
              <a:rPr lang="lt-LT" sz="2000" dirty="0">
                <a:latin typeface="Arial" panose="020B0604020202020204" pitchFamily="34" charset="0"/>
                <a:cs typeface="Arial" panose="020B0604020202020204" pitchFamily="34" charset="0"/>
              </a:rPr>
              <a:t>VBE I dalies taškai + VBE II dalies taškai </a:t>
            </a:r>
            <a:r>
              <a:rPr lang="en-US" sz="2000" dirty="0">
                <a:latin typeface="Arial" panose="020B0604020202020204" pitchFamily="34" charset="0"/>
                <a:cs typeface="Arial" panose="020B0604020202020204" pitchFamily="34" charset="0"/>
              </a:rPr>
              <a:t>+ 5 = </a:t>
            </a:r>
            <a:r>
              <a:rPr lang="en-US" sz="2000" dirty="0" err="1">
                <a:latin typeface="Arial" panose="020B0604020202020204" pitchFamily="34" charset="0"/>
                <a:cs typeface="Arial" panose="020B0604020202020204" pitchFamily="34" charset="0"/>
              </a:rPr>
              <a:t>egzamino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balai</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err="1">
                <a:latin typeface="Arial" panose="020B0604020202020204" pitchFamily="34" charset="0"/>
                <a:cs typeface="Arial" panose="020B0604020202020204" pitchFamily="34" charset="0"/>
              </a:rPr>
              <a:t>Kad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egzaminas</a:t>
            </a:r>
            <a:r>
              <a:rPr lang="en-US" sz="2000" dirty="0">
                <a:latin typeface="Arial" panose="020B0604020202020204" pitchFamily="34" charset="0"/>
                <a:cs typeface="Arial" panose="020B0604020202020204" pitchFamily="34" charset="0"/>
              </a:rPr>
              <a:t> b</a:t>
            </a:r>
            <a:r>
              <a:rPr lang="lt-LT" sz="2000" dirty="0" err="1">
                <a:latin typeface="Arial" panose="020B0604020202020204" pitchFamily="34" charset="0"/>
                <a:cs typeface="Arial" panose="020B0604020202020204" pitchFamily="34" charset="0"/>
              </a:rPr>
              <a:t>ūtų</a:t>
            </a:r>
            <a:r>
              <a:rPr lang="lt-LT" sz="2000" dirty="0">
                <a:latin typeface="Arial" panose="020B0604020202020204" pitchFamily="34" charset="0"/>
                <a:cs typeface="Arial" panose="020B0604020202020204" pitchFamily="34" charset="0"/>
              </a:rPr>
              <a:t> išlaikytas, abiejų VBE dalių taškų suma turi būti</a:t>
            </a:r>
          </a:p>
          <a:p>
            <a:endParaRPr lang="lt-LT" sz="2000" dirty="0">
              <a:latin typeface="Arial" panose="020B0604020202020204" pitchFamily="34" charset="0"/>
              <a:cs typeface="Arial" panose="020B0604020202020204" pitchFamily="34" charset="0"/>
            </a:endParaRPr>
          </a:p>
          <a:p>
            <a:pPr algn="ctr"/>
            <a:r>
              <a:rPr lang="lt-LT" sz="2000" dirty="0">
                <a:latin typeface="Arial" panose="020B0604020202020204" pitchFamily="34" charset="0"/>
                <a:cs typeface="Arial" panose="020B0604020202020204" pitchFamily="34" charset="0"/>
              </a:rPr>
              <a:t>35 taškai </a:t>
            </a:r>
          </a:p>
          <a:p>
            <a:pPr algn="ctr"/>
            <a:endParaRPr lang="lt-LT" sz="2000" dirty="0">
              <a:latin typeface="Arial" panose="020B0604020202020204" pitchFamily="34" charset="0"/>
              <a:cs typeface="Arial" panose="020B0604020202020204" pitchFamily="34" charset="0"/>
            </a:endParaRPr>
          </a:p>
          <a:p>
            <a:pPr algn="ctr"/>
            <a:r>
              <a:rPr lang="lt-LT" sz="2000" dirty="0">
                <a:latin typeface="Arial" panose="020B0604020202020204" pitchFamily="34" charset="0"/>
                <a:cs typeface="Arial" panose="020B0604020202020204" pitchFamily="34" charset="0"/>
              </a:rPr>
              <a:t>-------------------------------------------------</a:t>
            </a:r>
          </a:p>
          <a:p>
            <a:pPr algn="ctr"/>
            <a:r>
              <a:rPr lang="lt-LT" sz="2000" dirty="0">
                <a:latin typeface="Arial" panose="020B0604020202020204" pitchFamily="34" charset="0"/>
                <a:cs typeface="Arial" panose="020B0604020202020204" pitchFamily="34" charset="0"/>
              </a:rPr>
              <a:t>35 taškai + 5 </a:t>
            </a:r>
            <a:r>
              <a:rPr lang="en-US" sz="2000" dirty="0">
                <a:latin typeface="Arial" panose="020B0604020202020204" pitchFamily="34" charset="0"/>
                <a:cs typeface="Arial" panose="020B0604020202020204" pitchFamily="34" charset="0"/>
              </a:rPr>
              <a:t>= 40 </a:t>
            </a:r>
            <a:r>
              <a:rPr lang="en-US" sz="2000" dirty="0" err="1">
                <a:latin typeface="Arial" panose="020B0604020202020204" pitchFamily="34" charset="0"/>
                <a:cs typeface="Arial" panose="020B0604020202020204" pitchFamily="34" charset="0"/>
              </a:rPr>
              <a:t>bal</a:t>
            </a:r>
            <a:r>
              <a:rPr lang="lt-LT" sz="2000" dirty="0">
                <a:latin typeface="Arial" panose="020B0604020202020204" pitchFamily="34" charset="0"/>
                <a:cs typeface="Arial" panose="020B0604020202020204" pitchFamily="34" charset="0"/>
              </a:rPr>
              <a:t>ų</a:t>
            </a:r>
          </a:p>
          <a:p>
            <a:pPr algn="ctr"/>
            <a:r>
              <a:rPr lang="lt-LT" sz="2000" dirty="0">
                <a:latin typeface="Arial" panose="020B0604020202020204" pitchFamily="34" charset="0"/>
                <a:cs typeface="Arial" panose="020B0604020202020204" pitchFamily="34" charset="0"/>
              </a:rPr>
              <a:t>-------------------------------------------------</a:t>
            </a:r>
          </a:p>
          <a:p>
            <a:pPr algn="ctr"/>
            <a:endParaRPr lang="lt-LT" sz="2000" dirty="0">
              <a:latin typeface="Arial" panose="020B0604020202020204" pitchFamily="34" charset="0"/>
              <a:cs typeface="Arial" panose="020B0604020202020204" pitchFamily="34" charset="0"/>
            </a:endParaRPr>
          </a:p>
          <a:p>
            <a:pPr algn="ctr"/>
            <a:r>
              <a:rPr lang="lt-LT" sz="2000" dirty="0">
                <a:latin typeface="Arial" panose="020B0604020202020204" pitchFamily="34" charset="0"/>
                <a:cs typeface="Arial" panose="020B0604020202020204" pitchFamily="34" charset="0"/>
              </a:rPr>
              <a:t>Pasiekimų lygiai</a:t>
            </a:r>
          </a:p>
          <a:p>
            <a:pPr algn="ctr"/>
            <a:endParaRPr lang="lt-LT" sz="2000" dirty="0">
              <a:latin typeface="Arial" panose="020B0604020202020204" pitchFamily="34" charset="0"/>
              <a:cs typeface="Arial" panose="020B0604020202020204" pitchFamily="34" charset="0"/>
            </a:endParaRPr>
          </a:p>
          <a:p>
            <a:pPr algn="ctr"/>
            <a:endParaRPr lang="lt-LT" sz="2000" dirty="0">
              <a:latin typeface="Arial" panose="020B0604020202020204" pitchFamily="34" charset="0"/>
              <a:cs typeface="Arial" panose="020B0604020202020204" pitchFamily="34" charset="0"/>
            </a:endParaRPr>
          </a:p>
        </p:txBody>
      </p:sp>
      <p:sp>
        <p:nvSpPr>
          <p:cNvPr id="5" name="TextBox 4"/>
          <p:cNvSpPr txBox="1"/>
          <p:nvPr/>
        </p:nvSpPr>
        <p:spPr>
          <a:xfrm>
            <a:off x="2323323" y="5098900"/>
            <a:ext cx="3235181" cy="1600438"/>
          </a:xfrm>
          <a:prstGeom prst="rect">
            <a:avLst/>
          </a:prstGeom>
          <a:noFill/>
        </p:spPr>
        <p:txBody>
          <a:bodyPr wrap="none" rtlCol="0">
            <a:spAutoFit/>
          </a:bodyPr>
          <a:lstStyle/>
          <a:p>
            <a:r>
              <a:rPr lang="lt-LT" sz="2000" dirty="0">
                <a:latin typeface="Arial" panose="020B0604020202020204" pitchFamily="34" charset="0"/>
                <a:cs typeface="Arial" panose="020B0604020202020204" pitchFamily="34" charset="0"/>
              </a:rPr>
              <a:t>Slenkstinis    40 balų</a:t>
            </a:r>
          </a:p>
          <a:p>
            <a:r>
              <a:rPr lang="lt-LT" sz="2000" dirty="0" err="1">
                <a:latin typeface="Arial" panose="020B0604020202020204" pitchFamily="34" charset="0"/>
                <a:cs typeface="Arial" panose="020B0604020202020204" pitchFamily="34" charset="0"/>
              </a:rPr>
              <a:t>Patenkimas</a:t>
            </a:r>
            <a:r>
              <a:rPr lang="lt-LT" sz="2000" dirty="0">
                <a:latin typeface="Arial" panose="020B0604020202020204" pitchFamily="34" charset="0"/>
                <a:cs typeface="Arial" panose="020B0604020202020204" pitchFamily="34" charset="0"/>
              </a:rPr>
              <a:t>   41–49 balai</a:t>
            </a:r>
          </a:p>
          <a:p>
            <a:r>
              <a:rPr lang="lt-LT" sz="2000" dirty="0">
                <a:latin typeface="Arial" panose="020B0604020202020204" pitchFamily="34" charset="0"/>
                <a:cs typeface="Arial" panose="020B0604020202020204" pitchFamily="34" charset="0"/>
              </a:rPr>
              <a:t>Pagrindinis    50–85 balai</a:t>
            </a:r>
          </a:p>
          <a:p>
            <a:r>
              <a:rPr lang="lt-LT" sz="2000" dirty="0">
                <a:latin typeface="Arial" panose="020B0604020202020204" pitchFamily="34" charset="0"/>
                <a:cs typeface="Arial" panose="020B0604020202020204" pitchFamily="34" charset="0"/>
              </a:rPr>
              <a:t>Aukštesnysis  86–100 balų</a:t>
            </a:r>
          </a:p>
          <a:p>
            <a:endParaRPr lang="lt-LT" dirty="0"/>
          </a:p>
        </p:txBody>
      </p:sp>
    </p:spTree>
    <p:extLst>
      <p:ext uri="{BB962C8B-B14F-4D97-AF65-F5344CB8AC3E}">
        <p14:creationId xmlns:p14="http://schemas.microsoft.com/office/powerpoint/2010/main" val="2162730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40082CB-23D5-2E14-CD55-A6EFDF890F2B}"/>
              </a:ext>
            </a:extLst>
          </p:cNvPr>
          <p:cNvSpPr>
            <a:spLocks noGrp="1"/>
          </p:cNvSpPr>
          <p:nvPr>
            <p:ph type="title"/>
          </p:nvPr>
        </p:nvSpPr>
        <p:spPr>
          <a:xfrm>
            <a:off x="484414" y="365124"/>
            <a:ext cx="10515600" cy="1325563"/>
          </a:xfrm>
        </p:spPr>
        <p:txBody>
          <a:bodyPr/>
          <a:lstStyle/>
          <a:p>
            <a:r>
              <a:rPr lang="lt-LT" dirty="0">
                <a:latin typeface="Arial" panose="020B0604020202020204" pitchFamily="34" charset="0"/>
                <a:cs typeface="Arial" panose="020B0604020202020204" pitchFamily="34" charset="0"/>
              </a:rPr>
              <a:t>Atidusis teksto skaitymas </a:t>
            </a:r>
            <a:r>
              <a:rPr lang="lt-LT" sz="4400" dirty="0">
                <a:latin typeface="Arial" panose="020B0604020202020204" pitchFamily="34" charset="0"/>
                <a:cs typeface="Arial" panose="020B0604020202020204" pitchFamily="34" charset="0"/>
              </a:rPr>
              <a:t>–</a:t>
            </a:r>
            <a:r>
              <a:rPr lang="lt-LT" dirty="0">
                <a:latin typeface="Arial" panose="020B0604020202020204" pitchFamily="34" charset="0"/>
                <a:cs typeface="Arial" panose="020B0604020202020204" pitchFamily="34" charset="0"/>
              </a:rPr>
              <a:t> </a:t>
            </a:r>
          </a:p>
        </p:txBody>
      </p:sp>
      <p:sp>
        <p:nvSpPr>
          <p:cNvPr id="5" name="TextBox 4">
            <a:extLst>
              <a:ext uri="{FF2B5EF4-FFF2-40B4-BE49-F238E27FC236}">
                <a16:creationId xmlns:a16="http://schemas.microsoft.com/office/drawing/2014/main" id="{6F6F9C76-8CD0-B1CC-0547-749470A5E7C1}"/>
              </a:ext>
            </a:extLst>
          </p:cNvPr>
          <p:cNvSpPr txBox="1"/>
          <p:nvPr/>
        </p:nvSpPr>
        <p:spPr>
          <a:xfrm>
            <a:off x="484414" y="1569697"/>
            <a:ext cx="11223172" cy="3970318"/>
          </a:xfrm>
          <a:prstGeom prst="rect">
            <a:avLst/>
          </a:prstGeom>
          <a:noFill/>
        </p:spPr>
        <p:txBody>
          <a:bodyPr wrap="square">
            <a:spAutoFit/>
          </a:bodyPr>
          <a:lstStyle/>
          <a:p>
            <a:pPr algn="just"/>
            <a:r>
              <a:rPr lang="lt-LT" sz="2800" b="1" dirty="0">
                <a:latin typeface="Arial" panose="020B0604020202020204" pitchFamily="34" charset="0"/>
                <a:cs typeface="Arial" panose="020B0604020202020204" pitchFamily="34" charset="0"/>
              </a:rPr>
              <a:t>tai išsamus, kruopštus teksto nagrinėjimas</a:t>
            </a:r>
            <a:r>
              <a:rPr lang="lt-LT" sz="2800" dirty="0">
                <a:latin typeface="Arial" panose="020B0604020202020204" pitchFamily="34" charset="0"/>
                <a:cs typeface="Arial" panose="020B0604020202020204" pitchFamily="34" charset="0"/>
              </a:rPr>
              <a:t>, siekiant atskleisti gilesnę kūrinio prasmę. </a:t>
            </a:r>
          </a:p>
          <a:p>
            <a:pPr algn="just"/>
            <a:endParaRPr lang="lt-LT" sz="2800" dirty="0">
              <a:latin typeface="Arial" panose="020B0604020202020204" pitchFamily="34" charset="0"/>
              <a:cs typeface="Arial" panose="020B0604020202020204" pitchFamily="34" charset="0"/>
            </a:endParaRPr>
          </a:p>
          <a:p>
            <a:pPr algn="just"/>
            <a:r>
              <a:rPr lang="lt-LT" sz="2800" dirty="0">
                <a:latin typeface="Arial" panose="020B0604020202020204" pitchFamily="34" charset="0"/>
                <a:cs typeface="Arial" panose="020B0604020202020204" pitchFamily="34" charset="0"/>
              </a:rPr>
              <a:t>Laikomasi prielaidos, kad </a:t>
            </a:r>
            <a:r>
              <a:rPr lang="lt-LT" sz="2800" b="1" dirty="0">
                <a:latin typeface="Arial" panose="020B0604020202020204" pitchFamily="34" charset="0"/>
                <a:cs typeface="Arial" panose="020B0604020202020204" pitchFamily="34" charset="0"/>
              </a:rPr>
              <a:t>tekstas yra savarankiška </a:t>
            </a:r>
            <a:r>
              <a:rPr lang="lt-LT" sz="2800" b="1" dirty="0" err="1">
                <a:latin typeface="Arial" panose="020B0604020202020204" pitchFamily="34" charset="0"/>
                <a:cs typeface="Arial" panose="020B0604020202020204" pitchFamily="34" charset="0"/>
              </a:rPr>
              <a:t>duotybė</a:t>
            </a:r>
            <a:r>
              <a:rPr lang="lt-LT" sz="2800" dirty="0">
                <a:latin typeface="Arial" panose="020B0604020202020204" pitchFamily="34" charset="0"/>
                <a:cs typeface="Arial" panose="020B0604020202020204" pitchFamily="34" charset="0"/>
              </a:rPr>
              <a:t>, t. y. beveik nepriklausoma nuo konteksto (istorinis, biografinis, socialinis kontekstas ne toks svarbus kaip pačiame tekste kuriamos reikšmės). </a:t>
            </a:r>
          </a:p>
          <a:p>
            <a:pPr algn="just"/>
            <a:endParaRPr lang="lt-LT" sz="2800" b="1" dirty="0">
              <a:latin typeface="Arial" panose="020B0604020202020204" pitchFamily="34" charset="0"/>
              <a:cs typeface="Arial" panose="020B0604020202020204" pitchFamily="34" charset="0"/>
            </a:endParaRPr>
          </a:p>
          <a:p>
            <a:pPr algn="just"/>
            <a:r>
              <a:rPr lang="lt-LT" sz="2800" b="1" dirty="0">
                <a:latin typeface="Arial" panose="020B0604020202020204" pitchFamily="34" charset="0"/>
                <a:cs typeface="Arial" panose="020B0604020202020204" pitchFamily="34" charset="0"/>
              </a:rPr>
              <a:t>Tekstas pats kuria prasmes</a:t>
            </a:r>
            <a:r>
              <a:rPr lang="lt-LT" sz="2800" dirty="0">
                <a:latin typeface="Arial" panose="020B0604020202020204" pitchFamily="34" charset="0"/>
                <a:cs typeface="Arial" panose="020B0604020202020204" pitchFamily="34" charset="0"/>
              </a:rPr>
              <a:t>, todėl nekeliamas klausimas „ką autorius norėjo pasakyti“.</a:t>
            </a:r>
          </a:p>
        </p:txBody>
      </p:sp>
    </p:spTree>
    <p:extLst>
      <p:ext uri="{BB962C8B-B14F-4D97-AF65-F5344CB8AC3E}">
        <p14:creationId xmlns:p14="http://schemas.microsoft.com/office/powerpoint/2010/main" val="357835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E7CC6C-5AA3-DB1D-B77C-01254062D5C8}"/>
              </a:ext>
            </a:extLst>
          </p:cNvPr>
          <p:cNvSpPr>
            <a:spLocks noGrp="1"/>
          </p:cNvSpPr>
          <p:nvPr>
            <p:ph type="title"/>
          </p:nvPr>
        </p:nvSpPr>
        <p:spPr>
          <a:xfrm>
            <a:off x="772886" y="431687"/>
            <a:ext cx="10515600" cy="1325563"/>
          </a:xfrm>
        </p:spPr>
        <p:txBody>
          <a:bodyPr>
            <a:noAutofit/>
          </a:bodyPr>
          <a:lstStyle/>
          <a:p>
            <a:r>
              <a:rPr lang="lt-LT" sz="3600" b="1" dirty="0">
                <a:latin typeface="Arial" panose="020B0604020202020204" pitchFamily="34" charset="0"/>
                <a:cs typeface="Arial" panose="020B0604020202020204" pitchFamily="34" charset="0"/>
              </a:rPr>
              <a:t>Atidusis teksto skaitymas. </a:t>
            </a:r>
            <a:br>
              <a:rPr lang="lt-LT" sz="3600" b="1" dirty="0">
                <a:latin typeface="Arial" panose="020B0604020202020204" pitchFamily="34" charset="0"/>
                <a:cs typeface="Arial" panose="020B0604020202020204" pitchFamily="34" charset="0"/>
              </a:rPr>
            </a:br>
            <a:r>
              <a:rPr lang="lt-LT" sz="3600" b="1" dirty="0">
                <a:latin typeface="Arial" panose="020B0604020202020204" pitchFamily="34" charset="0"/>
                <a:cs typeface="Arial" panose="020B0604020202020204" pitchFamily="34" charset="0"/>
              </a:rPr>
              <a:t>Į ką kreipti dėmesį?</a:t>
            </a:r>
            <a:br>
              <a:rPr lang="lt-LT" sz="3600" b="1" dirty="0">
                <a:latin typeface="Arial" panose="020B0604020202020204" pitchFamily="34" charset="0"/>
                <a:cs typeface="Arial" panose="020B0604020202020204" pitchFamily="34" charset="0"/>
              </a:rPr>
            </a:br>
            <a:endParaRPr lang="lt-LT" sz="36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F7B708C-01CF-0B4D-A624-7692EF8F15AA}"/>
              </a:ext>
            </a:extLst>
          </p:cNvPr>
          <p:cNvSpPr txBox="1"/>
          <p:nvPr/>
        </p:nvSpPr>
        <p:spPr>
          <a:xfrm>
            <a:off x="772886" y="1687354"/>
            <a:ext cx="11027228" cy="5232202"/>
          </a:xfrm>
          <a:prstGeom prst="rect">
            <a:avLst/>
          </a:prstGeom>
          <a:noFill/>
        </p:spPr>
        <p:txBody>
          <a:bodyPr wrap="square">
            <a:spAutoFit/>
          </a:bodyPr>
          <a:lstStyle/>
          <a:p>
            <a:r>
              <a:rPr lang="lt-LT" sz="2000" b="1" dirty="0">
                <a:latin typeface="Arial" panose="020B0604020202020204" pitchFamily="34" charset="0"/>
                <a:cs typeface="Arial" panose="020B0604020202020204" pitchFamily="34" charset="0"/>
              </a:rPr>
              <a:t>I. </a:t>
            </a:r>
            <a:r>
              <a:rPr lang="lt-LT" sz="2000" b="1" u="sng" dirty="0">
                <a:latin typeface="Arial" panose="020B0604020202020204" pitchFamily="34" charset="0"/>
                <a:cs typeface="Arial" panose="020B0604020202020204" pitchFamily="34" charset="0"/>
              </a:rPr>
              <a:t>Teksto formalusis ir turinio lygmuo:</a:t>
            </a:r>
          </a:p>
          <a:p>
            <a:r>
              <a:rPr lang="lt-LT" sz="2000" b="1" dirty="0">
                <a:latin typeface="Arial" panose="020B0604020202020204" pitchFamily="34" charset="0"/>
                <a:cs typeface="Arial" panose="020B0604020202020204" pitchFamily="34" charset="0"/>
              </a:rPr>
              <a:t>Žanras</a:t>
            </a:r>
            <a:r>
              <a:rPr lang="lt-LT" sz="2800" dirty="0">
                <a:latin typeface="Arial" panose="020B0604020202020204" pitchFamily="34" charset="0"/>
                <a:cs typeface="Arial" panose="020B0604020202020204" pitchFamily="34" charset="0"/>
              </a:rPr>
              <a:t> </a:t>
            </a:r>
            <a:r>
              <a:rPr lang="lt-LT" dirty="0">
                <a:latin typeface="Arial" panose="020B0604020202020204" pitchFamily="34" charset="0"/>
                <a:cs typeface="Arial" panose="020B0604020202020204" pitchFamily="34" charset="0"/>
              </a:rPr>
              <a:t>(kaip žanras veikia kūrinio prasmę)</a:t>
            </a:r>
            <a:endParaRPr lang="lt-LT" sz="16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Pasakotojo / kalbančiojo lygmuo </a:t>
            </a:r>
            <a:r>
              <a:rPr lang="lt-LT" dirty="0">
                <a:latin typeface="Arial" panose="020B0604020202020204" pitchFamily="34" charset="0"/>
                <a:cs typeface="Arial" panose="020B0604020202020204" pitchFamily="34" charset="0"/>
              </a:rPr>
              <a:t>(Iš kieno perspektyvos kalbama kūrinyje?)</a:t>
            </a:r>
          </a:p>
          <a:p>
            <a:r>
              <a:rPr lang="lt-LT" sz="2000" b="1" dirty="0">
                <a:latin typeface="Arial" panose="020B0604020202020204" pitchFamily="34" charset="0"/>
                <a:cs typeface="Arial" panose="020B0604020202020204" pitchFamily="34" charset="0"/>
              </a:rPr>
              <a:t>Teksto tema, problema </a:t>
            </a:r>
            <a:r>
              <a:rPr lang="lt-LT" dirty="0">
                <a:latin typeface="Arial" panose="020B0604020202020204" pitchFamily="34" charset="0"/>
                <a:cs typeface="Arial" panose="020B0604020202020204" pitchFamily="34" charset="0"/>
              </a:rPr>
              <a:t>(fabula, veikėjai, problema)</a:t>
            </a:r>
          </a:p>
          <a:p>
            <a:r>
              <a:rPr lang="lt-LT" sz="2000" b="1" dirty="0">
                <a:latin typeface="Arial" panose="020B0604020202020204" pitchFamily="34" charset="0"/>
                <a:cs typeface="Arial" panose="020B0604020202020204" pitchFamily="34" charset="0"/>
              </a:rPr>
              <a:t>Pasikartojimai</a:t>
            </a:r>
            <a:r>
              <a:rPr lang="lt-LT" sz="1600" dirty="0">
                <a:latin typeface="Arial" panose="020B0604020202020204" pitchFamily="34" charset="0"/>
                <a:cs typeface="Arial" panose="020B0604020202020204" pitchFamily="34" charset="0"/>
              </a:rPr>
              <a:t> </a:t>
            </a:r>
            <a:r>
              <a:rPr lang="lt-LT" dirty="0">
                <a:latin typeface="Arial" panose="020B0604020202020204" pitchFamily="34" charset="0"/>
                <a:cs typeface="Arial" panose="020B0604020202020204" pitchFamily="34" charset="0"/>
              </a:rPr>
              <a:t>(motyvai, vaizdiniai, simboliai, žodžiai, frazės)</a:t>
            </a:r>
          </a:p>
          <a:p>
            <a:r>
              <a:rPr lang="lt-LT" sz="2000" b="1" dirty="0">
                <a:latin typeface="Arial" panose="020B0604020202020204" pitchFamily="34" charset="0"/>
                <a:cs typeface="Arial" panose="020B0604020202020204" pitchFamily="34" charset="0"/>
              </a:rPr>
              <a:t>Įtampa tarp prieštarų </a:t>
            </a:r>
            <a:r>
              <a:rPr lang="lt-LT" dirty="0">
                <a:latin typeface="Arial" panose="020B0604020202020204" pitchFamily="34" charset="0"/>
                <a:cs typeface="Arial" panose="020B0604020202020204" pitchFamily="34" charset="0"/>
              </a:rPr>
              <a:t>(pvz., veikėjo norai ir galimybės, kontrastinga lyrinio subjekto būsena...)</a:t>
            </a:r>
          </a:p>
          <a:p>
            <a:endParaRPr lang="lt-LT" sz="1200" dirty="0">
              <a:latin typeface="Arial" panose="020B0604020202020204" pitchFamily="34" charset="0"/>
              <a:cs typeface="Arial" panose="020B0604020202020204" pitchFamily="34" charset="0"/>
            </a:endParaRPr>
          </a:p>
          <a:p>
            <a:endParaRPr lang="lt-LT" sz="12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II. </a:t>
            </a:r>
            <a:r>
              <a:rPr lang="lt-LT" sz="2000" b="1" u="sng" dirty="0">
                <a:latin typeface="Arial" panose="020B0604020202020204" pitchFamily="34" charset="0"/>
                <a:cs typeface="Arial" panose="020B0604020202020204" pitchFamily="34" charset="0"/>
              </a:rPr>
              <a:t>Kalbinė raiška:</a:t>
            </a:r>
          </a:p>
          <a:p>
            <a:r>
              <a:rPr lang="lt-LT" sz="2000" b="1" dirty="0">
                <a:latin typeface="Arial" panose="020B0604020202020204" pitchFamily="34" charset="0"/>
                <a:cs typeface="Arial" panose="020B0604020202020204" pitchFamily="34" charset="0"/>
              </a:rPr>
              <a:t>Sintaksė ir struktūra </a:t>
            </a:r>
            <a:r>
              <a:rPr lang="lt-LT" dirty="0">
                <a:latin typeface="Arial" panose="020B0604020202020204" pitchFamily="34" charset="0"/>
                <a:cs typeface="Arial" panose="020B0604020202020204" pitchFamily="34" charset="0"/>
              </a:rPr>
              <a:t>(sakinių skyryba, sakinių ilgis ir pobūdis, teksto komponavimas...)</a:t>
            </a:r>
            <a:endParaRPr lang="lt-LT" sz="24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Vartojama leksika </a:t>
            </a:r>
            <a:r>
              <a:rPr lang="lt-LT" dirty="0">
                <a:latin typeface="Arial" panose="020B0604020202020204" pitchFamily="34" charset="0"/>
                <a:cs typeface="Arial" panose="020B0604020202020204" pitchFamily="34" charset="0"/>
              </a:rPr>
              <a:t>(archajinė leksika, istorizmai, naujadarai, </a:t>
            </a:r>
            <a:r>
              <a:rPr lang="lt-LT" dirty="0" err="1">
                <a:latin typeface="Arial" panose="020B0604020202020204" pitchFamily="34" charset="0"/>
                <a:cs typeface="Arial" panose="020B0604020202020204" pitchFamily="34" charset="0"/>
              </a:rPr>
              <a:t>tarmybės</a:t>
            </a:r>
            <a:r>
              <a:rPr lang="lt-LT" dirty="0">
                <a:latin typeface="Arial" panose="020B0604020202020204" pitchFamily="34" charset="0"/>
                <a:cs typeface="Arial" panose="020B0604020202020204" pitchFamily="34" charset="0"/>
              </a:rPr>
              <a:t>, žargonas...)</a:t>
            </a:r>
          </a:p>
          <a:p>
            <a:r>
              <a:rPr lang="lt-LT" sz="2000" b="1" dirty="0">
                <a:latin typeface="Arial" panose="020B0604020202020204" pitchFamily="34" charset="0"/>
                <a:cs typeface="Arial" panose="020B0604020202020204" pitchFamily="34" charset="0"/>
              </a:rPr>
              <a:t>Meninės priemonės </a:t>
            </a:r>
            <a:r>
              <a:rPr lang="lt-LT" dirty="0">
                <a:latin typeface="Arial" panose="020B0604020202020204" pitchFamily="34" charset="0"/>
                <a:cs typeface="Arial" panose="020B0604020202020204" pitchFamily="34" charset="0"/>
              </a:rPr>
              <a:t>(metaforos, frazeologija, palyginimai...)</a:t>
            </a:r>
          </a:p>
          <a:p>
            <a:endParaRPr lang="lt-LT" sz="900" dirty="0">
              <a:latin typeface="Arial" panose="020B0604020202020204" pitchFamily="34" charset="0"/>
              <a:cs typeface="Arial" panose="020B0604020202020204" pitchFamily="34" charset="0"/>
            </a:endParaRPr>
          </a:p>
          <a:p>
            <a:endParaRPr lang="lt-LT" sz="9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III. </a:t>
            </a:r>
            <a:r>
              <a:rPr lang="lt-LT" sz="2000" b="1" u="sng" dirty="0">
                <a:latin typeface="Arial" panose="020B0604020202020204" pitchFamily="34" charset="0"/>
                <a:cs typeface="Arial" panose="020B0604020202020204" pitchFamily="34" charset="0"/>
              </a:rPr>
              <a:t>Teksto integralumas:</a:t>
            </a:r>
          </a:p>
          <a:p>
            <a:r>
              <a:rPr lang="lt-LT" sz="2000" dirty="0">
                <a:latin typeface="Arial" panose="020B0604020202020204" pitchFamily="34" charset="0"/>
                <a:cs typeface="Arial" panose="020B0604020202020204" pitchFamily="34" charset="0"/>
              </a:rPr>
              <a:t>Teksto formos, kalbinės raiškos, turinio aspektų </a:t>
            </a:r>
            <a:r>
              <a:rPr lang="lt-LT" sz="2000" b="1" dirty="0">
                <a:latin typeface="Arial" panose="020B0604020202020204" pitchFamily="34" charset="0"/>
                <a:cs typeface="Arial" panose="020B0604020202020204" pitchFamily="34" charset="0"/>
              </a:rPr>
              <a:t>sąveika</a:t>
            </a:r>
            <a:r>
              <a:rPr lang="lt-LT" sz="2000" dirty="0">
                <a:latin typeface="Arial" panose="020B0604020202020204" pitchFamily="34" charset="0"/>
                <a:cs typeface="Arial" panose="020B0604020202020204" pitchFamily="34" charset="0"/>
              </a:rPr>
              <a:t> </a:t>
            </a:r>
            <a:r>
              <a:rPr lang="lt-LT" sz="2000" b="1" dirty="0">
                <a:latin typeface="Arial" panose="020B0604020202020204" pitchFamily="34" charset="0"/>
                <a:cs typeface="Arial" panose="020B0604020202020204" pitchFamily="34" charset="0"/>
              </a:rPr>
              <a:t>kuriant bendrą prasmę</a:t>
            </a:r>
            <a:r>
              <a:rPr lang="lt-LT" sz="2000" dirty="0">
                <a:latin typeface="Arial" panose="020B0604020202020204" pitchFamily="34" charset="0"/>
                <a:cs typeface="Arial" panose="020B0604020202020204" pitchFamily="34" charset="0"/>
              </a:rPr>
              <a:t>.</a:t>
            </a:r>
          </a:p>
          <a:p>
            <a:endParaRPr lang="lt-LT" sz="1600" dirty="0">
              <a:latin typeface="Arial" panose="020B0604020202020204" pitchFamily="34" charset="0"/>
              <a:cs typeface="Arial" panose="020B0604020202020204" pitchFamily="34" charset="0"/>
            </a:endParaRPr>
          </a:p>
          <a:p>
            <a:endParaRPr lang="lt-L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0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5">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p:cTn id="24"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5">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5">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 calcmode="lin" valueType="num">
                                      <p:cBhvr>
                                        <p:cTn id="34"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p:cTn id="41"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43" dur="500"/>
                                        <p:tgtEl>
                                          <p:spTgt spid="5">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 calcmode="lin" valueType="num">
                                      <p:cBhvr>
                                        <p:cTn id="48"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50" dur="500"/>
                                        <p:tgtEl>
                                          <p:spTgt spid="5">
                                            <p:txEl>
                                              <p:pRg st="9" end="9"/>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anim calcmode="lin" valueType="num">
                                      <p:cBhvr>
                                        <p:cTn id="53"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54"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55" dur="500"/>
                                        <p:tgtEl>
                                          <p:spTgt spid="5">
                                            <p:txEl>
                                              <p:pRg st="10" end="10"/>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5">
                                            <p:txEl>
                                              <p:pRg st="11" end="11"/>
                                            </p:txEl>
                                          </p:spTgt>
                                        </p:tgtEl>
                                        <p:attrNameLst>
                                          <p:attrName>style.visibility</p:attrName>
                                        </p:attrNameLst>
                                      </p:cBhvr>
                                      <p:to>
                                        <p:strVal val="visible"/>
                                      </p:to>
                                    </p:set>
                                    <p:anim calcmode="lin" valueType="num">
                                      <p:cBhvr>
                                        <p:cTn id="58"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9"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60" dur="500"/>
                                        <p:tgtEl>
                                          <p:spTgt spid="5">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0"/>
                                  </p:stCondLst>
                                  <p:childTnLst>
                                    <p:set>
                                      <p:cBhvr>
                                        <p:cTn id="64" dur="1" fill="hold">
                                          <p:stCondLst>
                                            <p:cond delay="0"/>
                                          </p:stCondLst>
                                        </p:cTn>
                                        <p:tgtEl>
                                          <p:spTgt spid="5">
                                            <p:txEl>
                                              <p:pRg st="14" end="14"/>
                                            </p:txEl>
                                          </p:spTgt>
                                        </p:tgtEl>
                                        <p:attrNameLst>
                                          <p:attrName>style.visibility</p:attrName>
                                        </p:attrNameLst>
                                      </p:cBhvr>
                                      <p:to>
                                        <p:strVal val="visible"/>
                                      </p:to>
                                    </p:set>
                                    <p:anim calcmode="lin" valueType="num">
                                      <p:cBhvr>
                                        <p:cTn id="65" dur="500" fill="hold"/>
                                        <p:tgtEl>
                                          <p:spTgt spid="5">
                                            <p:txEl>
                                              <p:pRg st="14" end="14"/>
                                            </p:txEl>
                                          </p:spTgt>
                                        </p:tgtEl>
                                        <p:attrNameLst>
                                          <p:attrName>ppt_w</p:attrName>
                                        </p:attrNameLst>
                                      </p:cBhvr>
                                      <p:tavLst>
                                        <p:tav tm="0">
                                          <p:val>
                                            <p:fltVal val="0"/>
                                          </p:val>
                                        </p:tav>
                                        <p:tav tm="100000">
                                          <p:val>
                                            <p:strVal val="#ppt_w"/>
                                          </p:val>
                                        </p:tav>
                                      </p:tavLst>
                                    </p:anim>
                                    <p:anim calcmode="lin" valueType="num">
                                      <p:cBhvr>
                                        <p:cTn id="66" dur="500" fill="hold"/>
                                        <p:tgtEl>
                                          <p:spTgt spid="5">
                                            <p:txEl>
                                              <p:pRg st="14" end="14"/>
                                            </p:txEl>
                                          </p:spTgt>
                                        </p:tgtEl>
                                        <p:attrNameLst>
                                          <p:attrName>ppt_h</p:attrName>
                                        </p:attrNameLst>
                                      </p:cBhvr>
                                      <p:tavLst>
                                        <p:tav tm="0">
                                          <p:val>
                                            <p:fltVal val="0"/>
                                          </p:val>
                                        </p:tav>
                                        <p:tav tm="100000">
                                          <p:val>
                                            <p:strVal val="#ppt_h"/>
                                          </p:val>
                                        </p:tav>
                                      </p:tavLst>
                                    </p:anim>
                                    <p:animEffect transition="in" filter="fade">
                                      <p:cBhvr>
                                        <p:cTn id="67" dur="500"/>
                                        <p:tgtEl>
                                          <p:spTgt spid="5">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nodeType="click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 calcmode="lin" valueType="num">
                                      <p:cBhvr>
                                        <p:cTn id="72" dur="500" fill="hold"/>
                                        <p:tgtEl>
                                          <p:spTgt spid="5">
                                            <p:txEl>
                                              <p:pRg st="15" end="15"/>
                                            </p:txEl>
                                          </p:spTgt>
                                        </p:tgtEl>
                                        <p:attrNameLst>
                                          <p:attrName>ppt_w</p:attrName>
                                        </p:attrNameLst>
                                      </p:cBhvr>
                                      <p:tavLst>
                                        <p:tav tm="0">
                                          <p:val>
                                            <p:fltVal val="0"/>
                                          </p:val>
                                        </p:tav>
                                        <p:tav tm="100000">
                                          <p:val>
                                            <p:strVal val="#ppt_w"/>
                                          </p:val>
                                        </p:tav>
                                      </p:tavLst>
                                    </p:anim>
                                    <p:anim calcmode="lin" valueType="num">
                                      <p:cBhvr>
                                        <p:cTn id="73" dur="500" fill="hold"/>
                                        <p:tgtEl>
                                          <p:spTgt spid="5">
                                            <p:txEl>
                                              <p:pRg st="15" end="15"/>
                                            </p:txEl>
                                          </p:spTgt>
                                        </p:tgtEl>
                                        <p:attrNameLst>
                                          <p:attrName>ppt_h</p:attrName>
                                        </p:attrNameLst>
                                      </p:cBhvr>
                                      <p:tavLst>
                                        <p:tav tm="0">
                                          <p:val>
                                            <p:fltVal val="0"/>
                                          </p:val>
                                        </p:tav>
                                        <p:tav tm="100000">
                                          <p:val>
                                            <p:strVal val="#ppt_h"/>
                                          </p:val>
                                        </p:tav>
                                      </p:tavLst>
                                    </p:anim>
                                    <p:animEffect transition="in" filter="fade">
                                      <p:cBhvr>
                                        <p:cTn id="74"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FCF9CA0-F60F-52CB-AEDA-211540E9DFC7}"/>
              </a:ext>
            </a:extLst>
          </p:cNvPr>
          <p:cNvSpPr txBox="1"/>
          <p:nvPr/>
        </p:nvSpPr>
        <p:spPr>
          <a:xfrm>
            <a:off x="5072743" y="283028"/>
            <a:ext cx="6096000" cy="5895717"/>
          </a:xfrm>
          <a:prstGeom prst="rect">
            <a:avLst/>
          </a:prstGeom>
          <a:noFill/>
          <a:ln>
            <a:solidFill>
              <a:srgbClr val="00CC00"/>
            </a:solidFill>
          </a:ln>
        </p:spPr>
        <p:txBody>
          <a:bodyPr wrap="square">
            <a:spAutoFit/>
          </a:bodyPr>
          <a:lstStyle/>
          <a:p>
            <a:r>
              <a:rPr lang="lt-LT"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Antanas A. Jonynas</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r>
              <a:rPr lang="lt-LT" sz="2000" b="1" kern="100" dirty="0">
                <a:effectLst/>
                <a:latin typeface="Aptos" panose="020B0004020202020204" pitchFamily="34" charset="0"/>
                <a:ea typeface="Aptos" panose="020B0004020202020204" pitchFamily="34" charset="0"/>
                <a:cs typeface="Times New Roman" panose="02020603050405020304" pitchFamily="18" charset="0"/>
              </a:rPr>
              <a:t>Saulėtas rytas</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 </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Laibi kaip pirštai ryto spinduliai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aistringai daužo čerpių klavišus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spalvas sumaišo saulė tobulai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pila ant senamiesčio dažus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staiga ant gatvių penklinių tinklų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tarytum natos išsibarsto žmonės</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už nuplautų nakties stiklų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prabyla parduotuvių babilonas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o saulė vėl darbuojas teptuku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mėlyna spalva medžius nudažo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kiekvienas šypsos su visais sykiu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širdy suspaudęs juodą savo ašarą</a:t>
            </a:r>
          </a:p>
        </p:txBody>
      </p:sp>
      <p:sp>
        <p:nvSpPr>
          <p:cNvPr id="5" name="TextBox 4">
            <a:extLst>
              <a:ext uri="{FF2B5EF4-FFF2-40B4-BE49-F238E27FC236}">
                <a16:creationId xmlns:a16="http://schemas.microsoft.com/office/drawing/2014/main" id="{FFF75ED7-2F79-6B85-F432-CE8702D17E2F}"/>
              </a:ext>
            </a:extLst>
          </p:cNvPr>
          <p:cNvSpPr txBox="1"/>
          <p:nvPr/>
        </p:nvSpPr>
        <p:spPr>
          <a:xfrm>
            <a:off x="5072743" y="6312426"/>
            <a:ext cx="6172200" cy="215444"/>
          </a:xfrm>
          <a:prstGeom prst="rect">
            <a:avLst/>
          </a:prstGeom>
          <a:noFill/>
        </p:spPr>
        <p:txBody>
          <a:bodyPr wrap="square" rtlCol="0">
            <a:spAutoFit/>
          </a:bodyPr>
          <a:lstStyle/>
          <a:p>
            <a:r>
              <a:rPr lang="lt-LT" sz="80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Antanas A. Jonynas, </a:t>
            </a:r>
            <a:r>
              <a:rPr lang="lt-LT" sz="800" i="1" dirty="0">
                <a:latin typeface="Arial" panose="020B0604020202020204" pitchFamily="34" charset="0"/>
                <a:cs typeface="Arial" panose="020B0604020202020204" pitchFamily="34" charset="0"/>
              </a:rPr>
              <a:t>Tiltas ir kiti eilėraščiai</a:t>
            </a:r>
            <a:r>
              <a:rPr lang="lt-LT" sz="800" dirty="0">
                <a:latin typeface="Arial" panose="020B0604020202020204" pitchFamily="34" charset="0"/>
                <a:cs typeface="Arial" panose="020B0604020202020204" pitchFamily="34" charset="0"/>
              </a:rPr>
              <a:t>, Vilnius: Vaga, 1987, p. 10.</a:t>
            </a:r>
            <a:endParaRPr lang="lt-LT" sz="800" i="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81A8784-B0D8-B691-AAE9-275C7FC3EBF4}"/>
              </a:ext>
            </a:extLst>
          </p:cNvPr>
          <p:cNvSpPr txBox="1"/>
          <p:nvPr/>
        </p:nvSpPr>
        <p:spPr>
          <a:xfrm>
            <a:off x="457200" y="576943"/>
            <a:ext cx="3918857" cy="646331"/>
          </a:xfrm>
          <a:prstGeom prst="rect">
            <a:avLst/>
          </a:prstGeom>
          <a:noFill/>
        </p:spPr>
        <p:txBody>
          <a:bodyPr wrap="square" rtlCol="0">
            <a:spAutoFit/>
          </a:bodyPr>
          <a:lstStyle/>
          <a:p>
            <a:r>
              <a:rPr lang="lt-LT" dirty="0">
                <a:solidFill>
                  <a:srgbClr val="FF0000"/>
                </a:solidFill>
              </a:rPr>
              <a:t>1. Žanras: kokio tipo tai eilėraštis? (klasikinis – modernus?)</a:t>
            </a:r>
          </a:p>
        </p:txBody>
      </p:sp>
      <p:sp>
        <p:nvSpPr>
          <p:cNvPr id="7" name="TextBox 6">
            <a:extLst>
              <a:ext uri="{FF2B5EF4-FFF2-40B4-BE49-F238E27FC236}">
                <a16:creationId xmlns:a16="http://schemas.microsoft.com/office/drawing/2014/main" id="{9E461F78-C856-555D-884A-9910E64ADF53}"/>
              </a:ext>
            </a:extLst>
          </p:cNvPr>
          <p:cNvSpPr txBox="1"/>
          <p:nvPr/>
        </p:nvSpPr>
        <p:spPr>
          <a:xfrm>
            <a:off x="457199" y="1375674"/>
            <a:ext cx="3918857" cy="646331"/>
          </a:xfrm>
          <a:prstGeom prst="rect">
            <a:avLst/>
          </a:prstGeom>
          <a:noFill/>
        </p:spPr>
        <p:txBody>
          <a:bodyPr wrap="square" rtlCol="0">
            <a:spAutoFit/>
          </a:bodyPr>
          <a:lstStyle/>
          <a:p>
            <a:r>
              <a:rPr lang="lt-LT" b="1" dirty="0">
                <a:solidFill>
                  <a:srgbClr val="FFC000"/>
                </a:solidFill>
              </a:rPr>
              <a:t>2. Kalbančiojo perspektyva: </a:t>
            </a:r>
          </a:p>
          <a:p>
            <a:r>
              <a:rPr lang="lt-LT" b="1" dirty="0">
                <a:solidFill>
                  <a:srgbClr val="FFC000"/>
                </a:solidFill>
              </a:rPr>
              <a:t>kas ir apie ką kalba?</a:t>
            </a:r>
          </a:p>
        </p:txBody>
      </p:sp>
      <p:pic>
        <p:nvPicPr>
          <p:cNvPr id="9" name="Graphic 8" descr="Eye with solid fill">
            <a:extLst>
              <a:ext uri="{FF2B5EF4-FFF2-40B4-BE49-F238E27FC236}">
                <a16:creationId xmlns:a16="http://schemas.microsoft.com/office/drawing/2014/main" id="{60B5464F-9807-CC0D-586D-C20EC6028D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6954" y="1375674"/>
            <a:ext cx="646331" cy="646331"/>
          </a:xfrm>
          <a:prstGeom prst="rect">
            <a:avLst/>
          </a:prstGeom>
        </p:spPr>
      </p:pic>
      <p:cxnSp>
        <p:nvCxnSpPr>
          <p:cNvPr id="11" name="Straight Connector 10">
            <a:extLst>
              <a:ext uri="{FF2B5EF4-FFF2-40B4-BE49-F238E27FC236}">
                <a16:creationId xmlns:a16="http://schemas.microsoft.com/office/drawing/2014/main" id="{D270062B-A35E-BA2C-74C7-C312096975C4}"/>
              </a:ext>
            </a:extLst>
          </p:cNvPr>
          <p:cNvCxnSpPr>
            <a:cxnSpLocks/>
          </p:cNvCxnSpPr>
          <p:nvPr/>
        </p:nvCxnSpPr>
        <p:spPr>
          <a:xfrm flipV="1">
            <a:off x="3635829" y="679255"/>
            <a:ext cx="1934250" cy="10195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57F9FA-04DE-DAC4-A245-47CF1E542530}"/>
              </a:ext>
            </a:extLst>
          </p:cNvPr>
          <p:cNvCxnSpPr/>
          <p:nvPr/>
        </p:nvCxnSpPr>
        <p:spPr>
          <a:xfrm>
            <a:off x="3650119" y="1698839"/>
            <a:ext cx="1596795" cy="4479906"/>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67EEEEC-444E-B551-1C88-B52CC16CE3C3}"/>
              </a:ext>
            </a:extLst>
          </p:cNvPr>
          <p:cNvSpPr txBox="1"/>
          <p:nvPr/>
        </p:nvSpPr>
        <p:spPr>
          <a:xfrm>
            <a:off x="9241971" y="1375674"/>
            <a:ext cx="2492830" cy="646331"/>
          </a:xfrm>
          <a:prstGeom prst="rect">
            <a:avLst/>
          </a:prstGeom>
          <a:noFill/>
        </p:spPr>
        <p:txBody>
          <a:bodyPr wrap="square" rtlCol="0">
            <a:spAutoFit/>
          </a:bodyPr>
          <a:lstStyle/>
          <a:p>
            <a:r>
              <a:rPr lang="lt-LT" dirty="0">
                <a:solidFill>
                  <a:srgbClr val="FF0000"/>
                </a:solidFill>
              </a:rPr>
              <a:t>1. Klasikinis rimavimas. Nėra skyrybos ženklų</a:t>
            </a:r>
          </a:p>
        </p:txBody>
      </p:sp>
      <p:sp>
        <p:nvSpPr>
          <p:cNvPr id="17" name="TextBox 16">
            <a:extLst>
              <a:ext uri="{FF2B5EF4-FFF2-40B4-BE49-F238E27FC236}">
                <a16:creationId xmlns:a16="http://schemas.microsoft.com/office/drawing/2014/main" id="{4906662D-6784-C5F9-93EA-5823EAA446FB}"/>
              </a:ext>
            </a:extLst>
          </p:cNvPr>
          <p:cNvSpPr txBox="1"/>
          <p:nvPr/>
        </p:nvSpPr>
        <p:spPr>
          <a:xfrm>
            <a:off x="9241970" y="2182665"/>
            <a:ext cx="2873829" cy="923330"/>
          </a:xfrm>
          <a:prstGeom prst="rect">
            <a:avLst/>
          </a:prstGeom>
          <a:noFill/>
        </p:spPr>
        <p:txBody>
          <a:bodyPr wrap="square" rtlCol="0">
            <a:spAutoFit/>
          </a:bodyPr>
          <a:lstStyle/>
          <a:p>
            <a:r>
              <a:rPr lang="lt-LT" b="1" dirty="0">
                <a:solidFill>
                  <a:srgbClr val="FFC000"/>
                </a:solidFill>
              </a:rPr>
              <a:t>2. Kalbantysis stebi iš šalies pasaulį, bet sykiu žino, kas dedasi ir širdyje „kiekvieno“</a:t>
            </a:r>
          </a:p>
        </p:txBody>
      </p:sp>
      <p:cxnSp>
        <p:nvCxnSpPr>
          <p:cNvPr id="19" name="Straight Connector 18">
            <a:extLst>
              <a:ext uri="{FF2B5EF4-FFF2-40B4-BE49-F238E27FC236}">
                <a16:creationId xmlns:a16="http://schemas.microsoft.com/office/drawing/2014/main" id="{169A9F6D-2309-E8D2-C7E1-7F46CBE82E48}"/>
              </a:ext>
            </a:extLst>
          </p:cNvPr>
          <p:cNvCxnSpPr>
            <a:cxnSpLocks/>
          </p:cNvCxnSpPr>
          <p:nvPr/>
        </p:nvCxnSpPr>
        <p:spPr>
          <a:xfrm flipH="1">
            <a:off x="8850086" y="3015343"/>
            <a:ext cx="576942" cy="24601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C18162C-EA78-C9CB-2797-9E4193E8485E}"/>
              </a:ext>
            </a:extLst>
          </p:cNvPr>
          <p:cNvCxnSpPr>
            <a:cxnSpLocks/>
          </p:cNvCxnSpPr>
          <p:nvPr/>
        </p:nvCxnSpPr>
        <p:spPr>
          <a:xfrm flipH="1">
            <a:off x="8882743" y="3015343"/>
            <a:ext cx="544285" cy="2873828"/>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53D2F04-E917-E4BD-6BCB-B256B88A5189}"/>
              </a:ext>
            </a:extLst>
          </p:cNvPr>
          <p:cNvSpPr txBox="1"/>
          <p:nvPr/>
        </p:nvSpPr>
        <p:spPr>
          <a:xfrm>
            <a:off x="442574" y="2095066"/>
            <a:ext cx="3918857" cy="369332"/>
          </a:xfrm>
          <a:prstGeom prst="rect">
            <a:avLst/>
          </a:prstGeom>
          <a:noFill/>
        </p:spPr>
        <p:txBody>
          <a:bodyPr wrap="square" rtlCol="0">
            <a:spAutoFit/>
          </a:bodyPr>
          <a:lstStyle/>
          <a:p>
            <a:r>
              <a:rPr lang="lt-LT" dirty="0">
                <a:solidFill>
                  <a:srgbClr val="00B0F0"/>
                </a:solidFill>
              </a:rPr>
              <a:t>3. Tema, vyksmas, problema:</a:t>
            </a:r>
          </a:p>
        </p:txBody>
      </p:sp>
      <p:sp>
        <p:nvSpPr>
          <p:cNvPr id="23" name="TextBox 22">
            <a:extLst>
              <a:ext uri="{FF2B5EF4-FFF2-40B4-BE49-F238E27FC236}">
                <a16:creationId xmlns:a16="http://schemas.microsoft.com/office/drawing/2014/main" id="{1567B262-BE6C-35B2-1B56-C1A8DF1619A5}"/>
              </a:ext>
            </a:extLst>
          </p:cNvPr>
          <p:cNvSpPr txBox="1"/>
          <p:nvPr/>
        </p:nvSpPr>
        <p:spPr>
          <a:xfrm>
            <a:off x="9387225" y="3713593"/>
            <a:ext cx="2492830" cy="1477328"/>
          </a:xfrm>
          <a:prstGeom prst="rect">
            <a:avLst/>
          </a:prstGeom>
          <a:noFill/>
        </p:spPr>
        <p:txBody>
          <a:bodyPr wrap="square" rtlCol="0">
            <a:spAutoFit/>
          </a:bodyPr>
          <a:lstStyle/>
          <a:p>
            <a:r>
              <a:rPr lang="lt-LT" dirty="0">
                <a:solidFill>
                  <a:srgbClr val="00B0F0"/>
                </a:solidFill>
              </a:rPr>
              <a:t>3. Rytas mieste, pasaulis bunda, daug šurmulio, veidai žmonių giedri, nors širdyje slepiamas liūdesys.</a:t>
            </a:r>
          </a:p>
        </p:txBody>
      </p:sp>
    </p:spTree>
    <p:extLst>
      <p:ext uri="{BB962C8B-B14F-4D97-AF65-F5344CB8AC3E}">
        <p14:creationId xmlns:p14="http://schemas.microsoft.com/office/powerpoint/2010/main" val="110480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par>
                                <p:cTn id="31" presetID="53" presetClass="entr" presetSubtype="16"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par>
                                <p:cTn id="36" presetID="53" presetClass="entr" presetSubtype="16"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ppt_w</p:attrName>
                                        </p:attrNameLst>
                                      </p:cBhvr>
                                      <p:tavLst>
                                        <p:tav tm="0">
                                          <p:val>
                                            <p:fltVal val="0"/>
                                          </p:val>
                                        </p:tav>
                                        <p:tav tm="100000">
                                          <p:val>
                                            <p:strVal val="#ppt_w"/>
                                          </p:val>
                                        </p:tav>
                                      </p:tavLst>
                                    </p:anim>
                                    <p:anim calcmode="lin" valueType="num">
                                      <p:cBhvr>
                                        <p:cTn id="46" dur="500" fill="hold"/>
                                        <p:tgtEl>
                                          <p:spTgt spid="17"/>
                                        </p:tgtEl>
                                        <p:attrNameLst>
                                          <p:attrName>ppt_h</p:attrName>
                                        </p:attrNameLst>
                                      </p:cBhvr>
                                      <p:tavLst>
                                        <p:tav tm="0">
                                          <p:val>
                                            <p:fltVal val="0"/>
                                          </p:val>
                                        </p:tav>
                                        <p:tav tm="100000">
                                          <p:val>
                                            <p:strVal val="#ppt_h"/>
                                          </p:val>
                                        </p:tav>
                                      </p:tavLst>
                                    </p:anim>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par>
                                <p:cTn id="55" presetID="53" presetClass="entr" presetSubtype="16"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500" fill="hold"/>
                                        <p:tgtEl>
                                          <p:spTgt spid="22"/>
                                        </p:tgtEl>
                                        <p:attrNameLst>
                                          <p:attrName>ppt_w</p:attrName>
                                        </p:attrNameLst>
                                      </p:cBhvr>
                                      <p:tavLst>
                                        <p:tav tm="0">
                                          <p:val>
                                            <p:fltVal val="0"/>
                                          </p:val>
                                        </p:tav>
                                        <p:tav tm="100000">
                                          <p:val>
                                            <p:strVal val="#ppt_w"/>
                                          </p:val>
                                        </p:tav>
                                      </p:tavLst>
                                    </p:anim>
                                    <p:anim calcmode="lin" valueType="num">
                                      <p:cBhvr>
                                        <p:cTn id="65" dur="500" fill="hold"/>
                                        <p:tgtEl>
                                          <p:spTgt spid="22"/>
                                        </p:tgtEl>
                                        <p:attrNameLst>
                                          <p:attrName>ppt_h</p:attrName>
                                        </p:attrNameLst>
                                      </p:cBhvr>
                                      <p:tavLst>
                                        <p:tav tm="0">
                                          <p:val>
                                            <p:fltVal val="0"/>
                                          </p:val>
                                        </p:tav>
                                        <p:tav tm="100000">
                                          <p:val>
                                            <p:strVal val="#ppt_h"/>
                                          </p:val>
                                        </p:tav>
                                      </p:tavLst>
                                    </p:anim>
                                    <p:animEffect transition="in" filter="fad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6" grpId="0"/>
      <p:bldP spid="17"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B1AA129-D08C-F01D-6546-522E1A18925B}"/>
              </a:ext>
            </a:extLst>
          </p:cNvPr>
          <p:cNvSpPr txBox="1"/>
          <p:nvPr/>
        </p:nvSpPr>
        <p:spPr>
          <a:xfrm>
            <a:off x="2764970" y="371416"/>
            <a:ext cx="4056317" cy="5741828"/>
          </a:xfrm>
          <a:prstGeom prst="rect">
            <a:avLst/>
          </a:prstGeom>
          <a:noFill/>
        </p:spPr>
        <p:txBody>
          <a:bodyPr wrap="square">
            <a:spAutoFit/>
          </a:bodyPr>
          <a:lstStyle/>
          <a:p>
            <a:pPr>
              <a:lnSpc>
                <a:spcPct val="50000"/>
              </a:lnSpc>
            </a:pPr>
            <a:r>
              <a:rPr lang="lt-LT"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Antanas A. Jonynas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Saulėtas rytas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 </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Laibi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kaip pirštai </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ryto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spinduliai</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aistringai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daužo </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čerpių </a:t>
            </a:r>
            <a:r>
              <a:rPr lang="lt-LT"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klavišus</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spalvas sumaišo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saulė</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tobulai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pila</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ant senamiesčio </a:t>
            </a:r>
            <a:r>
              <a:rPr lang="lt-LT"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dažus</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staiga ant gatvių </a:t>
            </a:r>
            <a:r>
              <a:rPr lang="lt-LT"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penklinių tinklų </a:t>
            </a:r>
          </a:p>
          <a:p>
            <a:pPr>
              <a:lnSpc>
                <a:spcPct val="110000"/>
              </a:lnSpc>
            </a:pPr>
            <a:r>
              <a:rPr lang="lt-LT"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tarytum natos </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išsibarsto žmonės</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už nuplautų nakties stiklų </a:t>
            </a:r>
          </a:p>
          <a:p>
            <a:pPr>
              <a:lnSpc>
                <a:spcPct val="110000"/>
              </a:lnSpc>
            </a:pPr>
            <a:r>
              <a:rPr lang="lt-LT"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prabyla</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parduotuvių </a:t>
            </a:r>
            <a:r>
              <a:rPr lang="lt-LT"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babilonas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o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saulė</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vėl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darbuojas teptuku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a:t>
            </a:r>
            <a:r>
              <a:rPr lang="lt-LT"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mėlyna spalva </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medžius </a:t>
            </a:r>
            <a:r>
              <a:rPr lang="lt-LT"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nudažo</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kiekvienas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šypsos</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su visais sykiu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širdy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suspaudęs </a:t>
            </a:r>
            <a:r>
              <a:rPr lang="lt-LT"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juodą</a:t>
            </a:r>
            <a:r>
              <a:rPr lang="lt-LT" sz="2000" kern="100" dirty="0">
                <a:effectLst/>
                <a:latin typeface="Aptos" panose="020B0004020202020204" pitchFamily="34" charset="0"/>
                <a:ea typeface="Aptos" panose="020B0004020202020204" pitchFamily="34" charset="0"/>
                <a:cs typeface="Times New Roman" panose="02020603050405020304" pitchFamily="18" charset="0"/>
              </a:rPr>
              <a:t> savo </a:t>
            </a:r>
            <a:r>
              <a:rPr lang="lt-LT"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ašarą</a:t>
            </a:r>
          </a:p>
        </p:txBody>
      </p:sp>
      <p:sp>
        <p:nvSpPr>
          <p:cNvPr id="6" name="TextBox 5">
            <a:extLst>
              <a:ext uri="{FF2B5EF4-FFF2-40B4-BE49-F238E27FC236}">
                <a16:creationId xmlns:a16="http://schemas.microsoft.com/office/drawing/2014/main" id="{B95B4FDB-9C1D-1D06-D2D8-4F087353C29B}"/>
              </a:ext>
            </a:extLst>
          </p:cNvPr>
          <p:cNvSpPr txBox="1"/>
          <p:nvPr/>
        </p:nvSpPr>
        <p:spPr>
          <a:xfrm>
            <a:off x="2813597" y="6320509"/>
            <a:ext cx="6172200" cy="215444"/>
          </a:xfrm>
          <a:prstGeom prst="rect">
            <a:avLst/>
          </a:prstGeom>
          <a:noFill/>
        </p:spPr>
        <p:txBody>
          <a:bodyPr wrap="square" rtlCol="0">
            <a:spAutoFit/>
          </a:bodyPr>
          <a:lstStyle/>
          <a:p>
            <a:r>
              <a:rPr lang="lt-LT" sz="80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Antanas A. Jonynas, </a:t>
            </a:r>
            <a:r>
              <a:rPr lang="lt-LT" sz="800" i="1" dirty="0">
                <a:latin typeface="Arial" panose="020B0604020202020204" pitchFamily="34" charset="0"/>
                <a:cs typeface="Arial" panose="020B0604020202020204" pitchFamily="34" charset="0"/>
              </a:rPr>
              <a:t>Tiltas ir kiti eilėraščiai</a:t>
            </a:r>
            <a:r>
              <a:rPr lang="lt-LT" sz="800" dirty="0">
                <a:latin typeface="Arial" panose="020B0604020202020204" pitchFamily="34" charset="0"/>
                <a:cs typeface="Arial" panose="020B0604020202020204" pitchFamily="34" charset="0"/>
              </a:rPr>
              <a:t>, Vilnius: Vaga, 1987, p. 10.</a:t>
            </a:r>
            <a:endParaRPr lang="lt-LT" sz="800" i="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616C7EB-F2A5-5C9F-A886-DDBD9D933161}"/>
              </a:ext>
            </a:extLst>
          </p:cNvPr>
          <p:cNvSpPr txBox="1"/>
          <p:nvPr/>
        </p:nvSpPr>
        <p:spPr>
          <a:xfrm>
            <a:off x="293914" y="674914"/>
            <a:ext cx="2242457" cy="369332"/>
          </a:xfrm>
          <a:prstGeom prst="rect">
            <a:avLst/>
          </a:prstGeom>
          <a:noFill/>
        </p:spPr>
        <p:txBody>
          <a:bodyPr wrap="square" rtlCol="0">
            <a:spAutoFit/>
          </a:bodyPr>
          <a:lstStyle/>
          <a:p>
            <a:r>
              <a:rPr lang="lt-LT" dirty="0">
                <a:highlight>
                  <a:srgbClr val="FFFF00"/>
                </a:highlight>
              </a:rPr>
              <a:t>4. Pasikartojimai:</a:t>
            </a:r>
          </a:p>
        </p:txBody>
      </p:sp>
      <p:sp>
        <p:nvSpPr>
          <p:cNvPr id="4" name="TextBox 3">
            <a:extLst>
              <a:ext uri="{FF2B5EF4-FFF2-40B4-BE49-F238E27FC236}">
                <a16:creationId xmlns:a16="http://schemas.microsoft.com/office/drawing/2014/main" id="{2A0643C7-850A-769F-0724-2BD7D214554C}"/>
              </a:ext>
            </a:extLst>
          </p:cNvPr>
          <p:cNvSpPr txBox="1"/>
          <p:nvPr/>
        </p:nvSpPr>
        <p:spPr>
          <a:xfrm>
            <a:off x="402771" y="1491343"/>
            <a:ext cx="1981200" cy="646331"/>
          </a:xfrm>
          <a:prstGeom prst="rect">
            <a:avLst/>
          </a:prstGeom>
          <a:noFill/>
        </p:spPr>
        <p:txBody>
          <a:bodyPr wrap="square" rtlCol="0">
            <a:spAutoFit/>
          </a:bodyPr>
          <a:lstStyle/>
          <a:p>
            <a:r>
              <a:rPr lang="lt-LT" b="1" dirty="0"/>
              <a:t>5. </a:t>
            </a:r>
            <a:r>
              <a:rPr lang="lt-LT" b="1" dirty="0">
                <a:solidFill>
                  <a:srgbClr val="00CC00"/>
                </a:solidFill>
              </a:rPr>
              <a:t>Įtampa tarp prieštarų:</a:t>
            </a:r>
          </a:p>
        </p:txBody>
      </p:sp>
      <p:sp>
        <p:nvSpPr>
          <p:cNvPr id="7" name="TextBox 6">
            <a:extLst>
              <a:ext uri="{FF2B5EF4-FFF2-40B4-BE49-F238E27FC236}">
                <a16:creationId xmlns:a16="http://schemas.microsoft.com/office/drawing/2014/main" id="{E305541E-00EF-B1A9-2B30-3D722C420EE2}"/>
              </a:ext>
            </a:extLst>
          </p:cNvPr>
          <p:cNvSpPr txBox="1"/>
          <p:nvPr/>
        </p:nvSpPr>
        <p:spPr>
          <a:xfrm>
            <a:off x="6340925" y="178676"/>
            <a:ext cx="5802087" cy="1200329"/>
          </a:xfrm>
          <a:prstGeom prst="rect">
            <a:avLst/>
          </a:prstGeom>
          <a:noFill/>
        </p:spPr>
        <p:txBody>
          <a:bodyPr wrap="square" rtlCol="0">
            <a:spAutoFit/>
          </a:bodyPr>
          <a:lstStyle/>
          <a:p>
            <a:r>
              <a:rPr lang="lt-LT" dirty="0">
                <a:highlight>
                  <a:srgbClr val="FFFF00"/>
                </a:highlight>
              </a:rPr>
              <a:t>4. Saulės vaizdinio pasikartojimas (regos ir lytėjimo juslės)</a:t>
            </a:r>
          </a:p>
          <a:p>
            <a:r>
              <a:rPr lang="lt-LT" dirty="0">
                <a:highlight>
                  <a:srgbClr val="00FF00"/>
                </a:highlight>
              </a:rPr>
              <a:t>Tapybos vaizdinio pasikartojimas (regos juslė)</a:t>
            </a:r>
          </a:p>
          <a:p>
            <a:r>
              <a:rPr lang="lt-LT" dirty="0">
                <a:highlight>
                  <a:srgbClr val="00FFFF"/>
                </a:highlight>
              </a:rPr>
              <a:t>Muzikos vaizdinio pasikartojimas (klausos juslė)</a:t>
            </a:r>
          </a:p>
          <a:p>
            <a:endParaRPr lang="lt-LT" dirty="0"/>
          </a:p>
        </p:txBody>
      </p:sp>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036B88F4-6893-237E-4D27-4111D1345C6B}"/>
                  </a:ext>
                </a:extLst>
              </p14:cNvPr>
              <p14:cNvContentPartPr/>
              <p14:nvPr/>
            </p14:nvContentPartPr>
            <p14:xfrm>
              <a:off x="5822297" y="5725166"/>
              <a:ext cx="904680" cy="513720"/>
            </p14:xfrm>
          </p:contentPart>
        </mc:Choice>
        <mc:Fallback xmlns="">
          <p:pic>
            <p:nvPicPr>
              <p:cNvPr id="8" name="Ink 7">
                <a:extLst>
                  <a:ext uri="{FF2B5EF4-FFF2-40B4-BE49-F238E27FC236}">
                    <a16:creationId xmlns:a16="http://schemas.microsoft.com/office/drawing/2014/main" id="{036B88F4-6893-237E-4D27-4111D1345C6B}"/>
                  </a:ext>
                </a:extLst>
              </p:cNvPr>
              <p:cNvPicPr/>
              <p:nvPr/>
            </p:nvPicPr>
            <p:blipFill>
              <a:blip r:embed="rId3"/>
              <a:stretch>
                <a:fillRect/>
              </a:stretch>
            </p:blipFill>
            <p:spPr>
              <a:xfrm>
                <a:off x="5813657" y="5716166"/>
                <a:ext cx="922320" cy="531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2B7D0164-65FA-0420-4D61-63A6E9DFDD52}"/>
                  </a:ext>
                </a:extLst>
              </p14:cNvPr>
              <p14:cNvContentPartPr/>
              <p14:nvPr/>
            </p14:nvContentPartPr>
            <p14:xfrm>
              <a:off x="5159177" y="1185926"/>
              <a:ext cx="1222560" cy="492120"/>
            </p14:xfrm>
          </p:contentPart>
        </mc:Choice>
        <mc:Fallback xmlns="">
          <p:pic>
            <p:nvPicPr>
              <p:cNvPr id="9" name="Ink 8">
                <a:extLst>
                  <a:ext uri="{FF2B5EF4-FFF2-40B4-BE49-F238E27FC236}">
                    <a16:creationId xmlns:a16="http://schemas.microsoft.com/office/drawing/2014/main" id="{2B7D0164-65FA-0420-4D61-63A6E9DFDD52}"/>
                  </a:ext>
                </a:extLst>
              </p:cNvPr>
              <p:cNvPicPr/>
              <p:nvPr/>
            </p:nvPicPr>
            <p:blipFill>
              <a:blip r:embed="rId5"/>
              <a:stretch>
                <a:fillRect/>
              </a:stretch>
            </p:blipFill>
            <p:spPr>
              <a:xfrm>
                <a:off x="5150177" y="1177286"/>
                <a:ext cx="1240200" cy="5097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DBBF1E23-A002-9315-9332-2376DC65440C}"/>
                  </a:ext>
                </a:extLst>
              </p14:cNvPr>
              <p14:cNvContentPartPr/>
              <p14:nvPr/>
            </p14:nvContentPartPr>
            <p14:xfrm>
              <a:off x="6378857" y="1578326"/>
              <a:ext cx="446760" cy="4277880"/>
            </p14:xfrm>
          </p:contentPart>
        </mc:Choice>
        <mc:Fallback xmlns="">
          <p:pic>
            <p:nvPicPr>
              <p:cNvPr id="10" name="Ink 9">
                <a:extLst>
                  <a:ext uri="{FF2B5EF4-FFF2-40B4-BE49-F238E27FC236}">
                    <a16:creationId xmlns:a16="http://schemas.microsoft.com/office/drawing/2014/main" id="{DBBF1E23-A002-9315-9332-2376DC65440C}"/>
                  </a:ext>
                </a:extLst>
              </p:cNvPr>
              <p:cNvPicPr/>
              <p:nvPr/>
            </p:nvPicPr>
            <p:blipFill>
              <a:blip r:embed="rId7"/>
              <a:stretch>
                <a:fillRect/>
              </a:stretch>
            </p:blipFill>
            <p:spPr>
              <a:xfrm>
                <a:off x="6369857" y="1569326"/>
                <a:ext cx="464400" cy="4295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 10">
                <a:extLst>
                  <a:ext uri="{FF2B5EF4-FFF2-40B4-BE49-F238E27FC236}">
                    <a16:creationId xmlns:a16="http://schemas.microsoft.com/office/drawing/2014/main" id="{B0367759-7BF0-6D70-047B-AA29F5B00A27}"/>
                  </a:ext>
                </a:extLst>
              </p14:cNvPr>
              <p14:cNvContentPartPr/>
              <p14:nvPr/>
            </p14:nvContentPartPr>
            <p14:xfrm>
              <a:off x="6367697" y="1512806"/>
              <a:ext cx="7200" cy="123480"/>
            </p14:xfrm>
          </p:contentPart>
        </mc:Choice>
        <mc:Fallback xmlns="">
          <p:pic>
            <p:nvPicPr>
              <p:cNvPr id="11" name="Ink 10">
                <a:extLst>
                  <a:ext uri="{FF2B5EF4-FFF2-40B4-BE49-F238E27FC236}">
                    <a16:creationId xmlns:a16="http://schemas.microsoft.com/office/drawing/2014/main" id="{B0367759-7BF0-6D70-047B-AA29F5B00A27}"/>
                  </a:ext>
                </a:extLst>
              </p:cNvPr>
              <p:cNvPicPr/>
              <p:nvPr/>
            </p:nvPicPr>
            <p:blipFill>
              <a:blip r:embed="rId9"/>
              <a:stretch>
                <a:fillRect/>
              </a:stretch>
            </p:blipFill>
            <p:spPr>
              <a:xfrm>
                <a:off x="6359057" y="1504166"/>
                <a:ext cx="24840" cy="141120"/>
              </a:xfrm>
              <a:prstGeom prst="rect">
                <a:avLst/>
              </a:prstGeom>
            </p:spPr>
          </p:pic>
        </mc:Fallback>
      </mc:AlternateContent>
      <p:sp>
        <p:nvSpPr>
          <p:cNvPr id="12" name="TextBox 11">
            <a:extLst>
              <a:ext uri="{FF2B5EF4-FFF2-40B4-BE49-F238E27FC236}">
                <a16:creationId xmlns:a16="http://schemas.microsoft.com/office/drawing/2014/main" id="{DC105A96-C64E-F374-2AFB-0B0A60B7E773}"/>
              </a:ext>
            </a:extLst>
          </p:cNvPr>
          <p:cNvSpPr txBox="1"/>
          <p:nvPr/>
        </p:nvSpPr>
        <p:spPr>
          <a:xfrm>
            <a:off x="7300447" y="1636286"/>
            <a:ext cx="5192486" cy="1200329"/>
          </a:xfrm>
          <a:prstGeom prst="rect">
            <a:avLst/>
          </a:prstGeom>
          <a:noFill/>
        </p:spPr>
        <p:txBody>
          <a:bodyPr wrap="square" rtlCol="0">
            <a:spAutoFit/>
          </a:bodyPr>
          <a:lstStyle/>
          <a:p>
            <a:r>
              <a:rPr lang="lt-LT" b="1" dirty="0"/>
              <a:t>5. </a:t>
            </a:r>
            <a:r>
              <a:rPr lang="lt-LT" b="1" dirty="0">
                <a:solidFill>
                  <a:srgbClr val="00CC00"/>
                </a:solidFill>
              </a:rPr>
              <a:t>Saulės spinduliai – juoda ašara</a:t>
            </a:r>
          </a:p>
          <a:p>
            <a:r>
              <a:rPr lang="lt-LT" b="1" dirty="0">
                <a:solidFill>
                  <a:srgbClr val="00CC00"/>
                </a:solidFill>
              </a:rPr>
              <a:t>Giedra nuotaika – liūdesys</a:t>
            </a:r>
          </a:p>
          <a:p>
            <a:r>
              <a:rPr lang="lt-LT" b="1" dirty="0">
                <a:solidFill>
                  <a:srgbClr val="00CC00"/>
                </a:solidFill>
              </a:rPr>
              <a:t>Bundantis miestas – susigūžusi (susispaudusi) širdis</a:t>
            </a:r>
          </a:p>
          <a:p>
            <a:endParaRPr lang="lt-LT" b="1" dirty="0">
              <a:solidFill>
                <a:srgbClr val="00CC00"/>
              </a:solidFill>
            </a:endParaRPr>
          </a:p>
        </p:txBody>
      </p:sp>
      <p:sp>
        <p:nvSpPr>
          <p:cNvPr id="13" name="TextBox 12">
            <a:extLst>
              <a:ext uri="{FF2B5EF4-FFF2-40B4-BE49-F238E27FC236}">
                <a16:creationId xmlns:a16="http://schemas.microsoft.com/office/drawing/2014/main" id="{EC1A080A-59EA-9282-881A-DD869540C3B8}"/>
              </a:ext>
            </a:extLst>
          </p:cNvPr>
          <p:cNvSpPr txBox="1"/>
          <p:nvPr/>
        </p:nvSpPr>
        <p:spPr>
          <a:xfrm>
            <a:off x="402771" y="2561879"/>
            <a:ext cx="1981200" cy="646331"/>
          </a:xfrm>
          <a:prstGeom prst="rect">
            <a:avLst/>
          </a:prstGeom>
          <a:noFill/>
        </p:spPr>
        <p:txBody>
          <a:bodyPr wrap="square" rtlCol="0">
            <a:spAutoFit/>
          </a:bodyPr>
          <a:lstStyle/>
          <a:p>
            <a:r>
              <a:rPr lang="lt-LT" b="1" dirty="0"/>
              <a:t>6. </a:t>
            </a:r>
            <a:r>
              <a:rPr lang="lt-LT" b="1" dirty="0">
                <a:solidFill>
                  <a:srgbClr val="FF0000"/>
                </a:solidFill>
              </a:rPr>
              <a:t>Vartojama išskirtinė leksika</a:t>
            </a:r>
          </a:p>
        </p:txBody>
      </p:sp>
      <p:sp>
        <p:nvSpPr>
          <p:cNvPr id="14" name="TextBox 13">
            <a:extLst>
              <a:ext uri="{FF2B5EF4-FFF2-40B4-BE49-F238E27FC236}">
                <a16:creationId xmlns:a16="http://schemas.microsoft.com/office/drawing/2014/main" id="{86FB9EED-D567-6678-65F8-21D192810174}"/>
              </a:ext>
            </a:extLst>
          </p:cNvPr>
          <p:cNvSpPr txBox="1"/>
          <p:nvPr/>
        </p:nvSpPr>
        <p:spPr>
          <a:xfrm>
            <a:off x="6829577" y="2695041"/>
            <a:ext cx="5192486" cy="923330"/>
          </a:xfrm>
          <a:prstGeom prst="rect">
            <a:avLst/>
          </a:prstGeom>
          <a:noFill/>
        </p:spPr>
        <p:txBody>
          <a:bodyPr wrap="square" rtlCol="0">
            <a:spAutoFit/>
          </a:bodyPr>
          <a:lstStyle/>
          <a:p>
            <a:r>
              <a:rPr lang="lt-LT" b="1" dirty="0"/>
              <a:t>6. </a:t>
            </a:r>
            <a:r>
              <a:rPr lang="lt-LT" b="1" dirty="0">
                <a:solidFill>
                  <a:srgbClr val="FF0000"/>
                </a:solidFill>
              </a:rPr>
              <a:t>Aistringai daužo </a:t>
            </a:r>
            <a:r>
              <a:rPr lang="lt-LT" dirty="0">
                <a:solidFill>
                  <a:srgbClr val="FF0000"/>
                </a:solidFill>
              </a:rPr>
              <a:t>(ne ramiai tapšnoja) – energingumas, aktyvumas.</a:t>
            </a:r>
          </a:p>
          <a:p>
            <a:endParaRPr lang="lt-LT" dirty="0"/>
          </a:p>
        </p:txBody>
      </p:sp>
      <p:sp>
        <p:nvSpPr>
          <p:cNvPr id="15" name="TextBox 14">
            <a:extLst>
              <a:ext uri="{FF2B5EF4-FFF2-40B4-BE49-F238E27FC236}">
                <a16:creationId xmlns:a16="http://schemas.microsoft.com/office/drawing/2014/main" id="{3A1AF7DD-FD73-030C-EE85-4566D9499FEF}"/>
              </a:ext>
            </a:extLst>
          </p:cNvPr>
          <p:cNvSpPr txBox="1"/>
          <p:nvPr/>
        </p:nvSpPr>
        <p:spPr>
          <a:xfrm>
            <a:off x="402771" y="3494314"/>
            <a:ext cx="1981200" cy="646331"/>
          </a:xfrm>
          <a:prstGeom prst="rect">
            <a:avLst/>
          </a:prstGeom>
          <a:noFill/>
        </p:spPr>
        <p:txBody>
          <a:bodyPr wrap="square" rtlCol="0">
            <a:spAutoFit/>
          </a:bodyPr>
          <a:lstStyle/>
          <a:p>
            <a:r>
              <a:rPr lang="lt-LT" b="1" dirty="0"/>
              <a:t>7. </a:t>
            </a:r>
            <a:r>
              <a:rPr lang="lt-LT" b="1" dirty="0">
                <a:solidFill>
                  <a:srgbClr val="00B0F0"/>
                </a:solidFill>
              </a:rPr>
              <a:t>Meninės raiškos priemonės</a:t>
            </a:r>
          </a:p>
        </p:txBody>
      </p:sp>
      <p:sp>
        <p:nvSpPr>
          <p:cNvPr id="16" name="TextBox 15">
            <a:extLst>
              <a:ext uri="{FF2B5EF4-FFF2-40B4-BE49-F238E27FC236}">
                <a16:creationId xmlns:a16="http://schemas.microsoft.com/office/drawing/2014/main" id="{A86D8CE7-DBD7-B381-8575-1C85BD353CAC}"/>
              </a:ext>
            </a:extLst>
          </p:cNvPr>
          <p:cNvSpPr txBox="1"/>
          <p:nvPr/>
        </p:nvSpPr>
        <p:spPr>
          <a:xfrm>
            <a:off x="6867017" y="3250922"/>
            <a:ext cx="5444486" cy="2862322"/>
          </a:xfrm>
          <a:prstGeom prst="rect">
            <a:avLst/>
          </a:prstGeom>
          <a:noFill/>
        </p:spPr>
        <p:txBody>
          <a:bodyPr wrap="square" rtlCol="0">
            <a:spAutoFit/>
          </a:bodyPr>
          <a:lstStyle/>
          <a:p>
            <a:r>
              <a:rPr lang="lt-LT" b="1" dirty="0"/>
              <a:t>7. </a:t>
            </a:r>
            <a:r>
              <a:rPr lang="lt-LT" i="1" dirty="0">
                <a:solidFill>
                  <a:srgbClr val="00B0F0"/>
                </a:solidFill>
              </a:rPr>
              <a:t>Laibi kaip pirštai ryto spinduliai </a:t>
            </a:r>
            <a:r>
              <a:rPr lang="lt-LT" dirty="0"/>
              <a:t>(palyginimas);</a:t>
            </a:r>
            <a:endParaRPr lang="lt-LT" dirty="0">
              <a:solidFill>
                <a:srgbClr val="FF0000"/>
              </a:solidFill>
            </a:endParaRPr>
          </a:p>
          <a:p>
            <a:r>
              <a:rPr lang="lt-LT" dirty="0">
                <a:solidFill>
                  <a:srgbClr val="00B0F0"/>
                </a:solidFill>
              </a:rPr>
              <a:t>[Saulė] </a:t>
            </a:r>
            <a:r>
              <a:rPr lang="lt-LT" i="1" dirty="0">
                <a:solidFill>
                  <a:srgbClr val="00B0F0"/>
                </a:solidFill>
              </a:rPr>
              <a:t>aistringai daužo, sumaišo spalvas, pila dažus </a:t>
            </a:r>
            <a:r>
              <a:rPr lang="lt-LT" dirty="0"/>
              <a:t>(personifikacija);</a:t>
            </a:r>
          </a:p>
          <a:p>
            <a:r>
              <a:rPr lang="lt-LT" i="1" dirty="0">
                <a:solidFill>
                  <a:srgbClr val="00B0F0"/>
                </a:solidFill>
              </a:rPr>
              <a:t>Ant gatvių penklinių tinklų</a:t>
            </a:r>
            <a:r>
              <a:rPr lang="lt-LT" i="1" dirty="0"/>
              <a:t> </a:t>
            </a:r>
            <a:r>
              <a:rPr lang="lt-LT" dirty="0"/>
              <a:t>(metafora)</a:t>
            </a:r>
          </a:p>
          <a:p>
            <a:r>
              <a:rPr lang="lt-LT" i="1" dirty="0">
                <a:solidFill>
                  <a:srgbClr val="00B0F0"/>
                </a:solidFill>
              </a:rPr>
              <a:t>Tarytum natos </a:t>
            </a:r>
            <a:r>
              <a:rPr lang="lt-LT" dirty="0"/>
              <a:t>(palyginimas)</a:t>
            </a:r>
          </a:p>
          <a:p>
            <a:r>
              <a:rPr lang="lt-LT" i="1" dirty="0">
                <a:solidFill>
                  <a:srgbClr val="00B0F0"/>
                </a:solidFill>
              </a:rPr>
              <a:t>Už nuplautų nakties stiklų </a:t>
            </a:r>
            <a:r>
              <a:rPr lang="lt-LT" dirty="0"/>
              <a:t>(metafora)</a:t>
            </a:r>
          </a:p>
          <a:p>
            <a:r>
              <a:rPr lang="lt-LT" b="1" i="1" dirty="0">
                <a:solidFill>
                  <a:srgbClr val="0070C0"/>
                </a:solidFill>
              </a:rPr>
              <a:t>pr</a:t>
            </a:r>
            <a:r>
              <a:rPr lang="lt-LT" i="1" dirty="0">
                <a:solidFill>
                  <a:srgbClr val="00B0F0"/>
                </a:solidFill>
              </a:rPr>
              <a:t>a</a:t>
            </a:r>
            <a:r>
              <a:rPr lang="lt-LT" b="1" i="1" dirty="0">
                <a:solidFill>
                  <a:srgbClr val="0070C0"/>
                </a:solidFill>
              </a:rPr>
              <a:t>b</a:t>
            </a:r>
            <a:r>
              <a:rPr lang="lt-LT" i="1" dirty="0">
                <a:solidFill>
                  <a:srgbClr val="00B0F0"/>
                </a:solidFill>
              </a:rPr>
              <a:t>y</a:t>
            </a:r>
            <a:r>
              <a:rPr lang="lt-LT" b="1" i="1" dirty="0">
                <a:solidFill>
                  <a:srgbClr val="00B0F0"/>
                </a:solidFill>
              </a:rPr>
              <a:t>l</a:t>
            </a:r>
            <a:r>
              <a:rPr lang="lt-LT" i="1" dirty="0">
                <a:solidFill>
                  <a:srgbClr val="00B0F0"/>
                </a:solidFill>
              </a:rPr>
              <a:t>a </a:t>
            </a:r>
            <a:r>
              <a:rPr lang="lt-LT" b="1" i="1" dirty="0">
                <a:solidFill>
                  <a:srgbClr val="00B0F0"/>
                </a:solidFill>
              </a:rPr>
              <a:t>p</a:t>
            </a:r>
            <a:r>
              <a:rPr lang="lt-LT" i="1" dirty="0">
                <a:solidFill>
                  <a:srgbClr val="00B0F0"/>
                </a:solidFill>
              </a:rPr>
              <a:t>a</a:t>
            </a:r>
            <a:r>
              <a:rPr lang="lt-LT" b="1" i="1" dirty="0">
                <a:solidFill>
                  <a:srgbClr val="0070C0"/>
                </a:solidFill>
              </a:rPr>
              <a:t>rd</a:t>
            </a:r>
            <a:r>
              <a:rPr lang="lt-LT" i="1" dirty="0">
                <a:solidFill>
                  <a:srgbClr val="00B0F0"/>
                </a:solidFill>
              </a:rPr>
              <a:t>uotuvių </a:t>
            </a:r>
            <a:r>
              <a:rPr lang="lt-LT" b="1" i="1" dirty="0">
                <a:solidFill>
                  <a:srgbClr val="0070C0"/>
                </a:solidFill>
              </a:rPr>
              <a:t>b</a:t>
            </a:r>
            <a:r>
              <a:rPr lang="lt-LT" i="1" dirty="0">
                <a:solidFill>
                  <a:srgbClr val="00B0F0"/>
                </a:solidFill>
              </a:rPr>
              <a:t>a</a:t>
            </a:r>
            <a:r>
              <a:rPr lang="lt-LT" b="1" i="1" dirty="0">
                <a:solidFill>
                  <a:srgbClr val="0070C0"/>
                </a:solidFill>
              </a:rPr>
              <a:t>b</a:t>
            </a:r>
            <a:r>
              <a:rPr lang="lt-LT" i="1" dirty="0">
                <a:solidFill>
                  <a:srgbClr val="00B0F0"/>
                </a:solidFill>
              </a:rPr>
              <a:t>i</a:t>
            </a:r>
            <a:r>
              <a:rPr lang="lt-LT" b="1" i="1" dirty="0">
                <a:solidFill>
                  <a:srgbClr val="0070C0"/>
                </a:solidFill>
              </a:rPr>
              <a:t>l</a:t>
            </a:r>
            <a:r>
              <a:rPr lang="lt-LT" i="1" dirty="0">
                <a:solidFill>
                  <a:srgbClr val="00B0F0"/>
                </a:solidFill>
              </a:rPr>
              <a:t>onas </a:t>
            </a:r>
            <a:r>
              <a:rPr lang="lt-LT" dirty="0"/>
              <a:t>(aliteracija ir metafora)</a:t>
            </a:r>
          </a:p>
          <a:p>
            <a:r>
              <a:rPr lang="lt-LT" i="1" dirty="0">
                <a:solidFill>
                  <a:srgbClr val="00B0F0"/>
                </a:solidFill>
              </a:rPr>
              <a:t>darbuojas teptuku, mėlyna spalva medžius nudažo </a:t>
            </a:r>
            <a:r>
              <a:rPr lang="lt-LT" dirty="0"/>
              <a:t>(metafora ir personifikacija)</a:t>
            </a:r>
          </a:p>
          <a:p>
            <a:r>
              <a:rPr lang="lt-LT" dirty="0">
                <a:solidFill>
                  <a:srgbClr val="00B0F0"/>
                </a:solidFill>
              </a:rPr>
              <a:t>juoda ašara </a:t>
            </a:r>
            <a:r>
              <a:rPr lang="lt-LT" dirty="0"/>
              <a:t>(epitetas)</a:t>
            </a:r>
          </a:p>
        </p:txBody>
      </p:sp>
      <p:grpSp>
        <p:nvGrpSpPr>
          <p:cNvPr id="24" name="Group 23">
            <a:extLst>
              <a:ext uri="{FF2B5EF4-FFF2-40B4-BE49-F238E27FC236}">
                <a16:creationId xmlns:a16="http://schemas.microsoft.com/office/drawing/2014/main" id="{95A4DD34-3B80-DB16-94B4-0B5073F2C462}"/>
              </a:ext>
            </a:extLst>
          </p:cNvPr>
          <p:cNvGrpSpPr/>
          <p:nvPr/>
        </p:nvGrpSpPr>
        <p:grpSpPr>
          <a:xfrm>
            <a:off x="3981977" y="5354400"/>
            <a:ext cx="1917720" cy="403920"/>
            <a:chOff x="3981977" y="5354400"/>
            <a:chExt cx="1917720" cy="403920"/>
          </a:xfrm>
        </p:grpSpPr>
        <mc:AlternateContent xmlns:mc="http://schemas.openxmlformats.org/markup-compatibility/2006" xmlns:p14="http://schemas.microsoft.com/office/powerpoint/2010/main">
          <mc:Choice Requires="p14">
            <p:contentPart p14:bwMode="auto" r:id="rId10">
              <p14:nvContentPartPr>
                <p14:cNvPr id="22" name="Ink 21">
                  <a:extLst>
                    <a:ext uri="{FF2B5EF4-FFF2-40B4-BE49-F238E27FC236}">
                      <a16:creationId xmlns:a16="http://schemas.microsoft.com/office/drawing/2014/main" id="{A2BB9678-D56B-9AFB-6636-DDE6DCC2A042}"/>
                    </a:ext>
                  </a:extLst>
                </p14:cNvPr>
                <p14:cNvContentPartPr/>
                <p14:nvPr/>
              </p14:nvContentPartPr>
              <p14:xfrm>
                <a:off x="3981977" y="5354400"/>
                <a:ext cx="907560" cy="308160"/>
              </p14:xfrm>
            </p:contentPart>
          </mc:Choice>
          <mc:Fallback xmlns="">
            <p:pic>
              <p:nvPicPr>
                <p:cNvPr id="22" name="Ink 21">
                  <a:extLst>
                    <a:ext uri="{FF2B5EF4-FFF2-40B4-BE49-F238E27FC236}">
                      <a16:creationId xmlns:a16="http://schemas.microsoft.com/office/drawing/2014/main" id="{A2BB9678-D56B-9AFB-6636-DDE6DCC2A042}"/>
                    </a:ext>
                  </a:extLst>
                </p:cNvPr>
                <p:cNvPicPr/>
                <p:nvPr/>
              </p:nvPicPr>
              <p:blipFill>
                <a:blip r:embed="rId11"/>
                <a:stretch>
                  <a:fillRect/>
                </a:stretch>
              </p:blipFill>
              <p:spPr>
                <a:xfrm>
                  <a:off x="3972977" y="5345760"/>
                  <a:ext cx="925200" cy="325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3760484F-CA7C-E93F-564D-167DF4445350}"/>
                    </a:ext>
                  </a:extLst>
                </p14:cNvPr>
                <p14:cNvContentPartPr/>
                <p14:nvPr/>
              </p14:nvContentPartPr>
              <p14:xfrm>
                <a:off x="4854977" y="5551320"/>
                <a:ext cx="1044720" cy="207000"/>
              </p14:xfrm>
            </p:contentPart>
          </mc:Choice>
          <mc:Fallback xmlns="">
            <p:pic>
              <p:nvPicPr>
                <p:cNvPr id="23" name="Ink 22">
                  <a:extLst>
                    <a:ext uri="{FF2B5EF4-FFF2-40B4-BE49-F238E27FC236}">
                      <a16:creationId xmlns:a16="http://schemas.microsoft.com/office/drawing/2014/main" id="{3760484F-CA7C-E93F-564D-167DF4445350}"/>
                    </a:ext>
                  </a:extLst>
                </p:cNvPr>
                <p:cNvPicPr/>
                <p:nvPr/>
              </p:nvPicPr>
              <p:blipFill>
                <a:blip r:embed="rId13"/>
                <a:stretch>
                  <a:fillRect/>
                </a:stretch>
              </p:blipFill>
              <p:spPr>
                <a:xfrm>
                  <a:off x="4846337" y="5542680"/>
                  <a:ext cx="1062360" cy="224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
            <p14:nvContentPartPr>
              <p14:cNvPr id="25" name="Ink 24">
                <a:extLst>
                  <a:ext uri="{FF2B5EF4-FFF2-40B4-BE49-F238E27FC236}">
                    <a16:creationId xmlns:a16="http://schemas.microsoft.com/office/drawing/2014/main" id="{68D1F883-71CF-6BC0-6A5D-E172C3224B53}"/>
                  </a:ext>
                </a:extLst>
              </p14:cNvPr>
              <p14:cNvContentPartPr/>
              <p14:nvPr/>
            </p14:nvContentPartPr>
            <p14:xfrm>
              <a:off x="7924697" y="3450720"/>
              <a:ext cx="360" cy="360"/>
            </p14:xfrm>
          </p:contentPart>
        </mc:Choice>
        <mc:Fallback xmlns="">
          <p:pic>
            <p:nvPicPr>
              <p:cNvPr id="25" name="Ink 24">
                <a:extLst>
                  <a:ext uri="{FF2B5EF4-FFF2-40B4-BE49-F238E27FC236}">
                    <a16:creationId xmlns:a16="http://schemas.microsoft.com/office/drawing/2014/main" id="{68D1F883-71CF-6BC0-6A5D-E172C3224B53}"/>
                  </a:ext>
                </a:extLst>
              </p:cNvPr>
              <p:cNvPicPr/>
              <p:nvPr/>
            </p:nvPicPr>
            <p:blipFill>
              <a:blip r:embed="rId15"/>
              <a:stretch>
                <a:fillRect/>
              </a:stretch>
            </p:blipFill>
            <p:spPr>
              <a:xfrm>
                <a:off x="7916057" y="344208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6" name="Ink 25">
                <a:extLst>
                  <a:ext uri="{FF2B5EF4-FFF2-40B4-BE49-F238E27FC236}">
                    <a16:creationId xmlns:a16="http://schemas.microsoft.com/office/drawing/2014/main" id="{840902BE-1054-E2B4-0EF6-97A745F6D81A}"/>
                  </a:ext>
                </a:extLst>
              </p14:cNvPr>
              <p14:cNvContentPartPr/>
              <p14:nvPr/>
            </p14:nvContentPartPr>
            <p14:xfrm>
              <a:off x="7630577" y="3015120"/>
              <a:ext cx="360" cy="360"/>
            </p14:xfrm>
          </p:contentPart>
        </mc:Choice>
        <mc:Fallback xmlns="">
          <p:pic>
            <p:nvPicPr>
              <p:cNvPr id="26" name="Ink 25">
                <a:extLst>
                  <a:ext uri="{FF2B5EF4-FFF2-40B4-BE49-F238E27FC236}">
                    <a16:creationId xmlns:a16="http://schemas.microsoft.com/office/drawing/2014/main" id="{840902BE-1054-E2B4-0EF6-97A745F6D81A}"/>
                  </a:ext>
                </a:extLst>
              </p:cNvPr>
              <p:cNvPicPr/>
              <p:nvPr/>
            </p:nvPicPr>
            <p:blipFill>
              <a:blip r:embed="rId15"/>
              <a:stretch>
                <a:fillRect/>
              </a:stretch>
            </p:blipFill>
            <p:spPr>
              <a:xfrm>
                <a:off x="7621577" y="3006480"/>
                <a:ext cx="18000" cy="18000"/>
              </a:xfrm>
              <a:prstGeom prst="rect">
                <a:avLst/>
              </a:prstGeom>
            </p:spPr>
          </p:pic>
        </mc:Fallback>
      </mc:AlternateContent>
    </p:spTree>
    <p:extLst>
      <p:ext uri="{BB962C8B-B14F-4D97-AF65-F5344CB8AC3E}">
        <p14:creationId xmlns:p14="http://schemas.microsoft.com/office/powerpoint/2010/main" val="381937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par>
                                <p:cTn id="38" presetID="53" presetClass="entr" presetSubtype="16"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500" fill="hold"/>
                                        <p:tgtEl>
                                          <p:spTgt spid="10"/>
                                        </p:tgtEl>
                                        <p:attrNameLst>
                                          <p:attrName>ppt_w</p:attrName>
                                        </p:attrNameLst>
                                      </p:cBhvr>
                                      <p:tavLst>
                                        <p:tav tm="0">
                                          <p:val>
                                            <p:fltVal val="0"/>
                                          </p:val>
                                        </p:tav>
                                        <p:tav tm="100000">
                                          <p:val>
                                            <p:strVal val="#ppt_w"/>
                                          </p:val>
                                        </p:tav>
                                      </p:tavLst>
                                    </p:anim>
                                    <p:anim calcmode="lin" valueType="num">
                                      <p:cBhvr>
                                        <p:cTn id="41" dur="500" fill="hold"/>
                                        <p:tgtEl>
                                          <p:spTgt spid="10"/>
                                        </p:tgtEl>
                                        <p:attrNameLst>
                                          <p:attrName>ppt_h</p:attrName>
                                        </p:attrNameLst>
                                      </p:cBhvr>
                                      <p:tavLst>
                                        <p:tav tm="0">
                                          <p:val>
                                            <p:fltVal val="0"/>
                                          </p:val>
                                        </p:tav>
                                        <p:tav tm="100000">
                                          <p:val>
                                            <p:strVal val="#ppt_h"/>
                                          </p:val>
                                        </p:tav>
                                      </p:tavLst>
                                    </p:anim>
                                    <p:animEffect transition="in" filter="fade">
                                      <p:cBhvr>
                                        <p:cTn id="42" dur="500"/>
                                        <p:tgtEl>
                                          <p:spTgt spid="10"/>
                                        </p:tgtEl>
                                      </p:cBhvr>
                                    </p:animEffect>
                                  </p:childTnLst>
                                </p:cTn>
                              </p:par>
                              <p:par>
                                <p:cTn id="43" presetID="53" presetClass="entr" presetSubtype="16" fill="hold" nodeType="with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animEffect transition="in" filter="fade">
                                      <p:cBhvr>
                                        <p:cTn id="47" dur="500"/>
                                        <p:tgtEl>
                                          <p:spTgt spid="8"/>
                                        </p:tgtEl>
                                      </p:cBhvr>
                                    </p:animEffect>
                                  </p:childTnLst>
                                </p:cTn>
                              </p:par>
                              <p:par>
                                <p:cTn id="48" presetID="53" presetClass="entr" presetSubtype="16"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500" fill="hold"/>
                                        <p:tgtEl>
                                          <p:spTgt spid="13"/>
                                        </p:tgtEl>
                                        <p:attrNameLst>
                                          <p:attrName>ppt_w</p:attrName>
                                        </p:attrNameLst>
                                      </p:cBhvr>
                                      <p:tavLst>
                                        <p:tav tm="0">
                                          <p:val>
                                            <p:fltVal val="0"/>
                                          </p:val>
                                        </p:tav>
                                        <p:tav tm="100000">
                                          <p:val>
                                            <p:strVal val="#ppt_w"/>
                                          </p:val>
                                        </p:tav>
                                      </p:tavLst>
                                    </p:anim>
                                    <p:anim calcmode="lin" valueType="num">
                                      <p:cBhvr>
                                        <p:cTn id="58" dur="500" fill="hold"/>
                                        <p:tgtEl>
                                          <p:spTgt spid="13"/>
                                        </p:tgtEl>
                                        <p:attrNameLst>
                                          <p:attrName>ppt_h</p:attrName>
                                        </p:attrNameLst>
                                      </p:cBhvr>
                                      <p:tavLst>
                                        <p:tav tm="0">
                                          <p:val>
                                            <p:fltVal val="0"/>
                                          </p:val>
                                        </p:tav>
                                        <p:tav tm="100000">
                                          <p:val>
                                            <p:strVal val="#ppt_h"/>
                                          </p:val>
                                        </p:tav>
                                      </p:tavLst>
                                    </p:anim>
                                    <p:animEffect transition="in" filter="fade">
                                      <p:cBhvr>
                                        <p:cTn id="59" dur="500"/>
                                        <p:tgtEl>
                                          <p:spTgt spid="13"/>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16"/>
                                        </p:tgtEl>
                                        <p:attrNameLst>
                                          <p:attrName>style.visibility</p:attrName>
                                        </p:attrNameLst>
                                      </p:cBhvr>
                                      <p:to>
                                        <p:strVal val="visible"/>
                                      </p:to>
                                    </p:set>
                                    <p:anim calcmode="lin" valueType="num">
                                      <p:cBhvr>
                                        <p:cTn id="78" dur="500" fill="hold"/>
                                        <p:tgtEl>
                                          <p:spTgt spid="16"/>
                                        </p:tgtEl>
                                        <p:attrNameLst>
                                          <p:attrName>ppt_w</p:attrName>
                                        </p:attrNameLst>
                                      </p:cBhvr>
                                      <p:tavLst>
                                        <p:tav tm="0">
                                          <p:val>
                                            <p:fltVal val="0"/>
                                          </p:val>
                                        </p:tav>
                                        <p:tav tm="100000">
                                          <p:val>
                                            <p:strVal val="#ppt_w"/>
                                          </p:val>
                                        </p:tav>
                                      </p:tavLst>
                                    </p:anim>
                                    <p:anim calcmode="lin" valueType="num">
                                      <p:cBhvr>
                                        <p:cTn id="79" dur="500" fill="hold"/>
                                        <p:tgtEl>
                                          <p:spTgt spid="16"/>
                                        </p:tgtEl>
                                        <p:attrNameLst>
                                          <p:attrName>ppt_h</p:attrName>
                                        </p:attrNameLst>
                                      </p:cBhvr>
                                      <p:tavLst>
                                        <p:tav tm="0">
                                          <p:val>
                                            <p:fltVal val="0"/>
                                          </p:val>
                                        </p:tav>
                                        <p:tav tm="100000">
                                          <p:val>
                                            <p:strVal val="#ppt_h"/>
                                          </p:val>
                                        </p:tav>
                                      </p:tavLst>
                                    </p:anim>
                                    <p:animEffect transition="in" filter="fade">
                                      <p:cBhvr>
                                        <p:cTn id="8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2" grpId="0"/>
      <p:bldP spid="13"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59CD3-363E-39DF-A6F9-DF2ABAE9E53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3FAEBD2-16C2-CB13-610C-786295B8A0DA}"/>
              </a:ext>
            </a:extLst>
          </p:cNvPr>
          <p:cNvSpPr txBox="1"/>
          <p:nvPr/>
        </p:nvSpPr>
        <p:spPr>
          <a:xfrm>
            <a:off x="549729" y="138601"/>
            <a:ext cx="6096000" cy="5741828"/>
          </a:xfrm>
          <a:prstGeom prst="rect">
            <a:avLst/>
          </a:prstGeom>
          <a:noFill/>
        </p:spPr>
        <p:txBody>
          <a:bodyPr wrap="square">
            <a:spAutoFit/>
          </a:bodyPr>
          <a:lstStyle/>
          <a:p>
            <a:pPr>
              <a:lnSpc>
                <a:spcPct val="50000"/>
              </a:lnSpc>
            </a:pPr>
            <a:r>
              <a:rPr lang="lt-LT"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Antanas A. Jonynas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Saulėtas rytas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 </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Laibi kaip pirštai ryto spinduliai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aistringai daužo čerpių klavišus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spalvas sumaišo saulė tobulai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pila ant senamiesčio dažus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staiga ant gatvių penklinių tinklų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tarytum natos išsibarsto žmonės</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už nuplautų nakties stiklų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prabyla parduotuvių babilonas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o saulė vėl darbuojas teptuku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mėlyna spalva medžius nudažo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kiekvienas šypsos su visais sykiu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širdy suspaudęs juodą savo ašarą</a:t>
            </a:r>
          </a:p>
        </p:txBody>
      </p:sp>
      <p:sp>
        <p:nvSpPr>
          <p:cNvPr id="6" name="TextBox 5">
            <a:extLst>
              <a:ext uri="{FF2B5EF4-FFF2-40B4-BE49-F238E27FC236}">
                <a16:creationId xmlns:a16="http://schemas.microsoft.com/office/drawing/2014/main" id="{F98B1D37-8CC3-CF9B-7E00-D71D10994FB0}"/>
              </a:ext>
            </a:extLst>
          </p:cNvPr>
          <p:cNvSpPr txBox="1"/>
          <p:nvPr/>
        </p:nvSpPr>
        <p:spPr>
          <a:xfrm>
            <a:off x="5049806" y="6360387"/>
            <a:ext cx="7783285" cy="369332"/>
          </a:xfrm>
          <a:prstGeom prst="rect">
            <a:avLst/>
          </a:prstGeom>
          <a:noFill/>
        </p:spPr>
        <p:txBody>
          <a:bodyPr wrap="square" rtlCol="0">
            <a:spAutoFit/>
          </a:bodyPr>
          <a:lstStyle/>
          <a:p>
            <a:r>
              <a:rPr lang="lt-LT"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Antanas A. Jonynas, </a:t>
            </a:r>
            <a:r>
              <a:rPr lang="lt-LT" i="1" dirty="0">
                <a:latin typeface="Arial" panose="020B0604020202020204" pitchFamily="34" charset="0"/>
                <a:cs typeface="Arial" panose="020B0604020202020204" pitchFamily="34" charset="0"/>
              </a:rPr>
              <a:t>Tiltas ir kiti eilėraščiai</a:t>
            </a:r>
            <a:r>
              <a:rPr lang="lt-LT" dirty="0">
                <a:latin typeface="Arial" panose="020B0604020202020204" pitchFamily="34" charset="0"/>
                <a:cs typeface="Arial" panose="020B0604020202020204" pitchFamily="34" charset="0"/>
              </a:rPr>
              <a:t>, Vilnius: Vaga, 1987, p. 10.</a:t>
            </a:r>
            <a:endParaRPr lang="lt-LT" i="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741E05B-E9BD-1D4B-31A0-C8AFA73FA794}"/>
              </a:ext>
            </a:extLst>
          </p:cNvPr>
          <p:cNvSpPr txBox="1"/>
          <p:nvPr/>
        </p:nvSpPr>
        <p:spPr>
          <a:xfrm>
            <a:off x="4806042" y="452159"/>
            <a:ext cx="5927271" cy="3477875"/>
          </a:xfrm>
          <a:prstGeom prst="rect">
            <a:avLst/>
          </a:prstGeom>
          <a:noFill/>
        </p:spPr>
        <p:txBody>
          <a:bodyPr wrap="square" rtlCol="0">
            <a:spAutoFit/>
          </a:bodyPr>
          <a:lstStyle/>
          <a:p>
            <a:pPr algn="just"/>
            <a:r>
              <a:rPr lang="lt-LT" sz="2000" u="sng" dirty="0">
                <a:solidFill>
                  <a:srgbClr val="215E99"/>
                </a:solidFill>
                <a:latin typeface="Aptos" panose="020B0004020202020204" pitchFamily="34" charset="0"/>
                <a:ea typeface="Aptos" panose="020B0004020202020204" pitchFamily="34" charset="0"/>
                <a:cs typeface="Times New Roman" panose="02020603050405020304" pitchFamily="18" charset="0"/>
              </a:rPr>
              <a:t>Ką išsiaiškinome apie šį tekstą?</a:t>
            </a:r>
          </a:p>
          <a:p>
            <a:pPr algn="just"/>
            <a:endPar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endParaRPr>
          </a:p>
          <a:p>
            <a:pPr algn="just"/>
            <a:r>
              <a:rPr lang="lt-LT" sz="2000" u="sng" dirty="0">
                <a:solidFill>
                  <a:srgbClr val="215E99"/>
                </a:solidFill>
                <a:latin typeface="Aptos" panose="020B0004020202020204" pitchFamily="34" charset="0"/>
                <a:ea typeface="Aptos" panose="020B0004020202020204" pitchFamily="34" charset="0"/>
                <a:cs typeface="Times New Roman" panose="02020603050405020304" pitchFamily="18" charset="0"/>
              </a:rPr>
              <a:t>Tezė (teiginys):</a:t>
            </a:r>
            <a:r>
              <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rPr>
              <a:t> Eilėraštyje saulė po nakties</a:t>
            </a:r>
            <a:r>
              <a:rPr lang="en-US" sz="2000" dirty="0">
                <a:solidFill>
                  <a:srgbClr val="215E99"/>
                </a:solidFill>
                <a:latin typeface="Aptos" panose="020B0004020202020204" pitchFamily="34" charset="0"/>
                <a:ea typeface="Aptos" panose="020B0004020202020204" pitchFamily="34" charset="0"/>
                <a:cs typeface="Times New Roman" panose="02020603050405020304" pitchFamily="18" charset="0"/>
              </a:rPr>
              <a:t> </a:t>
            </a:r>
            <a:r>
              <a:rPr lang="en-US" sz="2000" dirty="0" err="1">
                <a:solidFill>
                  <a:srgbClr val="215E99"/>
                </a:solidFill>
                <a:latin typeface="Aptos" panose="020B0004020202020204" pitchFamily="34" charset="0"/>
                <a:ea typeface="Aptos" panose="020B0004020202020204" pitchFamily="34" charset="0"/>
                <a:cs typeface="Times New Roman" panose="02020603050405020304" pitchFamily="18" charset="0"/>
              </a:rPr>
              <a:t>entuziastingai</a:t>
            </a:r>
            <a:r>
              <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rPr>
              <a:t> budina miestą, aktyvuoja visas jusles: regą, klausą, lytėjimą. Pasaulis lyg meno kūrinys skleidžiasi spalvomis ir garsais.</a:t>
            </a:r>
          </a:p>
          <a:p>
            <a:pPr algn="just"/>
            <a:endPar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endParaRPr>
          </a:p>
          <a:p>
            <a:pPr algn="just"/>
            <a:r>
              <a:rPr lang="lt-LT" sz="2000" b="1" dirty="0">
                <a:solidFill>
                  <a:srgbClr val="215E99"/>
                </a:solidFill>
                <a:latin typeface="Aptos" panose="020B0004020202020204" pitchFamily="34" charset="0"/>
                <a:ea typeface="Aptos" panose="020B0004020202020204" pitchFamily="34" charset="0"/>
                <a:cs typeface="Times New Roman" panose="02020603050405020304" pitchFamily="18" charset="0"/>
              </a:rPr>
              <a:t>Tačiau – </a:t>
            </a:r>
          </a:p>
          <a:p>
            <a:pPr algn="just"/>
            <a:endPar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endParaRPr>
          </a:p>
          <a:p>
            <a:pPr algn="just"/>
            <a:endPar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endParaRPr>
          </a:p>
          <a:p>
            <a:pPr algn="just"/>
            <a:endParaRPr lang="lt-LT" sz="2000" b="1" dirty="0"/>
          </a:p>
        </p:txBody>
      </p:sp>
      <p:sp>
        <p:nvSpPr>
          <p:cNvPr id="3" name="TextBox 2">
            <a:extLst>
              <a:ext uri="{FF2B5EF4-FFF2-40B4-BE49-F238E27FC236}">
                <a16:creationId xmlns:a16="http://schemas.microsoft.com/office/drawing/2014/main" id="{CABCE2E1-FC97-1593-5867-718D78A4013F}"/>
              </a:ext>
            </a:extLst>
          </p:cNvPr>
          <p:cNvSpPr txBox="1"/>
          <p:nvPr/>
        </p:nvSpPr>
        <p:spPr>
          <a:xfrm>
            <a:off x="4806042" y="3403902"/>
            <a:ext cx="5927271" cy="1323439"/>
          </a:xfrm>
          <a:prstGeom prst="rect">
            <a:avLst/>
          </a:prstGeom>
          <a:noFill/>
        </p:spPr>
        <p:txBody>
          <a:bodyPr wrap="square" rtlCol="0">
            <a:spAutoFit/>
          </a:bodyPr>
          <a:lstStyle/>
          <a:p>
            <a:pPr algn="just"/>
            <a:r>
              <a:rPr lang="lt-LT" sz="2000" u="sng" dirty="0">
                <a:solidFill>
                  <a:srgbClr val="215E99"/>
                </a:solidFill>
                <a:latin typeface="Aptos" panose="020B0004020202020204" pitchFamily="34" charset="0"/>
                <a:ea typeface="Aptos" panose="020B0004020202020204" pitchFamily="34" charset="0"/>
                <a:cs typeface="Times New Roman" panose="02020603050405020304" pitchFamily="18" charset="0"/>
              </a:rPr>
              <a:t>Antitezė (prieštara):</a:t>
            </a:r>
            <a:r>
              <a:rPr lang="lt-LT" sz="2000" dirty="0">
                <a:solidFill>
                  <a:srgbClr val="215E99"/>
                </a:solidFill>
                <a:latin typeface="Aptos" panose="020B0004020202020204" pitchFamily="34" charset="0"/>
                <a:ea typeface="Aptos" panose="020B0004020202020204" pitchFamily="34" charset="0"/>
                <a:cs typeface="Times New Roman" panose="02020603050405020304" pitchFamily="18" charset="0"/>
              </a:rPr>
              <a:t> </a:t>
            </a:r>
            <a:r>
              <a:rPr lang="lt-LT" sz="2000" dirty="0">
                <a:solidFill>
                  <a:schemeClr val="accent5">
                    <a:lumMod val="75000"/>
                  </a:schemeClr>
                </a:solidFill>
                <a:latin typeface="Aptos" panose="020B0004020202020204" pitchFamily="34" charset="0"/>
                <a:ea typeface="Aptos" panose="020B0004020202020204" pitchFamily="34" charset="0"/>
                <a:cs typeface="Aptos Serif" panose="020B0502040204020203" pitchFamily="18" charset="0"/>
              </a:rPr>
              <a:t>eilėraštyje kuriamo</a:t>
            </a:r>
            <a:r>
              <a:rPr lang="lt-LT" sz="2000" dirty="0">
                <a:solidFill>
                  <a:schemeClr val="accent5">
                    <a:lumMod val="75000"/>
                  </a:schemeClr>
                </a:solidFill>
                <a:latin typeface="Aptos" panose="020B0004020202020204" pitchFamily="34" charset="0"/>
                <a:cs typeface="Aptos Serif" panose="020B0502040204020203" pitchFamily="18" charset="0"/>
              </a:rPr>
              <a:t> miesto ir pasaulio gyventojai, nors ir „šypsos su visais kartu“, bet kiekvienas širdyje laiko „suspaudęs juodą savo ašarą“ – t. y. slepia liūdesį.</a:t>
            </a:r>
          </a:p>
        </p:txBody>
      </p:sp>
      <p:sp>
        <p:nvSpPr>
          <p:cNvPr id="4" name="TextBox 3">
            <a:extLst>
              <a:ext uri="{FF2B5EF4-FFF2-40B4-BE49-F238E27FC236}">
                <a16:creationId xmlns:a16="http://schemas.microsoft.com/office/drawing/2014/main" id="{B2F5CB92-AFDA-1748-E834-1D3E4805B514}"/>
              </a:ext>
            </a:extLst>
          </p:cNvPr>
          <p:cNvSpPr txBox="1"/>
          <p:nvPr/>
        </p:nvSpPr>
        <p:spPr>
          <a:xfrm>
            <a:off x="5449856" y="5069911"/>
            <a:ext cx="6983186" cy="1200329"/>
          </a:xfrm>
          <a:prstGeom prst="rect">
            <a:avLst/>
          </a:prstGeom>
          <a:noFill/>
        </p:spPr>
        <p:txBody>
          <a:bodyPr wrap="square" rtlCol="0">
            <a:spAutoFit/>
          </a:bodyPr>
          <a:lstStyle/>
          <a:p>
            <a:r>
              <a:rPr lang="lt-LT" b="1" dirty="0">
                <a:solidFill>
                  <a:srgbClr val="00CC00"/>
                </a:solidFill>
              </a:rPr>
              <a:t>Toliau galima klausti: </a:t>
            </a:r>
            <a:r>
              <a:rPr lang="lt-LT" dirty="0"/>
              <a:t>kodėl žmonės šitame pasaulyje tik apsimeta linksmi, nors iš tikrųjų liūdi? </a:t>
            </a:r>
          </a:p>
          <a:p>
            <a:r>
              <a:rPr lang="lt-LT" dirty="0"/>
              <a:t>a) </a:t>
            </a:r>
            <a:r>
              <a:rPr lang="lt-LT" i="1" dirty="0"/>
              <a:t>Visi save kartais varžom, nes turim derėti prie visuomenės normų.</a:t>
            </a:r>
          </a:p>
          <a:p>
            <a:r>
              <a:rPr lang="lt-LT" dirty="0"/>
              <a:t>b) Galima atsakymą sieti su kūrinio istoriniu kontekstu.</a:t>
            </a:r>
          </a:p>
        </p:txBody>
      </p:sp>
      <mc:AlternateContent xmlns:mc="http://schemas.openxmlformats.org/markup-compatibility/2006">
        <mc:Choice xmlns:p14="http://schemas.microsoft.com/office/powerpoint/2010/main" Requires="p14">
          <p:contentPart p14:bwMode="auto" r:id="rId2">
            <p14:nvContentPartPr>
              <p14:cNvPr id="7" name="Ink 6">
                <a:extLst>
                  <a:ext uri="{FF2B5EF4-FFF2-40B4-BE49-F238E27FC236}">
                    <a16:creationId xmlns:a16="http://schemas.microsoft.com/office/drawing/2014/main" id="{9F92B4A0-C425-1E56-3F87-8322A0522F4A}"/>
                  </a:ext>
                </a:extLst>
              </p14:cNvPr>
              <p14:cNvContentPartPr/>
              <p14:nvPr/>
            </p14:nvContentPartPr>
            <p14:xfrm>
              <a:off x="8295994" y="6230400"/>
              <a:ext cx="3266640" cy="504360"/>
            </p14:xfrm>
          </p:contentPart>
        </mc:Choice>
        <mc:Fallback>
          <p:pic>
            <p:nvPicPr>
              <p:cNvPr id="7" name="Ink 6">
                <a:extLst>
                  <a:ext uri="{FF2B5EF4-FFF2-40B4-BE49-F238E27FC236}">
                    <a16:creationId xmlns:a16="http://schemas.microsoft.com/office/drawing/2014/main" id="{9F92B4A0-C425-1E56-3F87-8322A0522F4A}"/>
                  </a:ext>
                </a:extLst>
              </p:cNvPr>
              <p:cNvPicPr/>
              <p:nvPr/>
            </p:nvPicPr>
            <p:blipFill>
              <a:blip r:embed="rId3"/>
              <a:stretch>
                <a:fillRect/>
              </a:stretch>
            </p:blipFill>
            <p:spPr>
              <a:xfrm>
                <a:off x="8289874" y="6224280"/>
                <a:ext cx="3278880" cy="5166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8" name="Ink 7">
                <a:extLst>
                  <a:ext uri="{FF2B5EF4-FFF2-40B4-BE49-F238E27FC236}">
                    <a16:creationId xmlns:a16="http://schemas.microsoft.com/office/drawing/2014/main" id="{C6CB22BB-007E-34B4-4F81-C432E987947D}"/>
                  </a:ext>
                </a:extLst>
              </p14:cNvPr>
              <p14:cNvContentPartPr/>
              <p14:nvPr/>
            </p14:nvContentPartPr>
            <p14:xfrm>
              <a:off x="8017538" y="5909361"/>
              <a:ext cx="2596032" cy="369332"/>
            </p14:xfrm>
          </p:contentPart>
        </mc:Choice>
        <mc:Fallback>
          <p:pic>
            <p:nvPicPr>
              <p:cNvPr id="8" name="Ink 7">
                <a:extLst>
                  <a:ext uri="{FF2B5EF4-FFF2-40B4-BE49-F238E27FC236}">
                    <a16:creationId xmlns:a16="http://schemas.microsoft.com/office/drawing/2014/main" id="{C6CB22BB-007E-34B4-4F81-C432E987947D}"/>
                  </a:ext>
                </a:extLst>
              </p:cNvPr>
              <p:cNvPicPr/>
              <p:nvPr/>
            </p:nvPicPr>
            <p:blipFill>
              <a:blip r:embed="rId5"/>
              <a:stretch>
                <a:fillRect/>
              </a:stretch>
            </p:blipFill>
            <p:spPr>
              <a:xfrm>
                <a:off x="8011418" y="5903241"/>
                <a:ext cx="2608272" cy="381571"/>
              </a:xfrm>
              <a:prstGeom prst="rect">
                <a:avLst/>
              </a:prstGeom>
            </p:spPr>
          </p:pic>
        </mc:Fallback>
      </mc:AlternateContent>
    </p:spTree>
    <p:extLst>
      <p:ext uri="{BB962C8B-B14F-4D97-AF65-F5344CB8AC3E}">
        <p14:creationId xmlns:p14="http://schemas.microsoft.com/office/powerpoint/2010/main" val="179148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animEffect transition="in" filter="fad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animEffect transition="in" filter="fade">
                                      <p:cBhvr>
                                        <p:cTn id="44" dur="500"/>
                                        <p:tgtEl>
                                          <p:spTgt spid="7"/>
                                        </p:tgtEl>
                                      </p:cBhvr>
                                    </p:animEffect>
                                  </p:childTnLst>
                                </p:cTn>
                              </p:par>
                              <p:par>
                                <p:cTn id="45" presetID="53" presetClass="entr" presetSubtype="16" fill="hold" nodeType="with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ppt_w</p:attrName>
                                        </p:attrNameLst>
                                      </p:cBhvr>
                                      <p:tavLst>
                                        <p:tav tm="0">
                                          <p:val>
                                            <p:fltVal val="0"/>
                                          </p:val>
                                        </p:tav>
                                        <p:tav tm="100000">
                                          <p:val>
                                            <p:strVal val="#ppt_w"/>
                                          </p:val>
                                        </p:tav>
                                      </p:tavLst>
                                    </p:anim>
                                    <p:anim calcmode="lin" valueType="num">
                                      <p:cBhvr>
                                        <p:cTn id="48" dur="500" fill="hold"/>
                                        <p:tgtEl>
                                          <p:spTgt spid="8"/>
                                        </p:tgtEl>
                                        <p:attrNameLst>
                                          <p:attrName>ppt_h</p:attrName>
                                        </p:attrNameLst>
                                      </p:cBhvr>
                                      <p:tavLst>
                                        <p:tav tm="0">
                                          <p:val>
                                            <p:fltVal val="0"/>
                                          </p:val>
                                        </p:tav>
                                        <p:tav tm="100000">
                                          <p:val>
                                            <p:strVal val="#ppt_h"/>
                                          </p:val>
                                        </p:tav>
                                      </p:tavLst>
                                    </p:anim>
                                    <p:animEffect transition="in" filter="fade">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3D126-349D-9D6B-D056-ABE0CB508A7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2252C1D-8B25-2A81-268C-A04186A715FA}"/>
              </a:ext>
            </a:extLst>
          </p:cNvPr>
          <p:cNvSpPr txBox="1"/>
          <p:nvPr/>
        </p:nvSpPr>
        <p:spPr>
          <a:xfrm>
            <a:off x="2764970" y="371416"/>
            <a:ext cx="6096000" cy="5741828"/>
          </a:xfrm>
          <a:prstGeom prst="rect">
            <a:avLst/>
          </a:prstGeom>
          <a:noFill/>
        </p:spPr>
        <p:txBody>
          <a:bodyPr wrap="square">
            <a:spAutoFit/>
          </a:bodyPr>
          <a:lstStyle/>
          <a:p>
            <a:pPr>
              <a:lnSpc>
                <a:spcPct val="50000"/>
              </a:lnSpc>
            </a:pPr>
            <a:r>
              <a:rPr lang="lt-LT"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Antanas A. Jonynas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Saulėtas rytas</a:t>
            </a:r>
          </a:p>
          <a:p>
            <a:pPr>
              <a:lnSpc>
                <a:spcPct val="50000"/>
              </a:lnSpc>
            </a:pP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50000"/>
              </a:lnSpc>
            </a:pPr>
            <a:r>
              <a:rPr lang="lt-LT" sz="2000" b="1" kern="100" dirty="0">
                <a:effectLst/>
                <a:latin typeface="Aptos" panose="020B0004020202020204" pitchFamily="34" charset="0"/>
                <a:ea typeface="Aptos" panose="020B0004020202020204" pitchFamily="34" charset="0"/>
                <a:cs typeface="Times New Roman" panose="02020603050405020304" pitchFamily="18" charset="0"/>
              </a:rPr>
              <a:t> </a:t>
            </a:r>
            <a:endParaRPr lang="lt-LT"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Laibi kaip pirštai ryto spinduliai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aistringai daužo čerpių klavišus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spalvas sumaišo saulė tobulai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pila ant senamiesčio dažus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staiga ant gatvių penklinių tinklų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tarytum natos išsibarsto žmonės</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už nuplautų nakties stiklų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prabyla parduotuvių babilonas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o saulė vėl darbuojas teptuku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ir mėlyna spalva medžius nudažo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kiekvienas šypsos su visais sykiu </a:t>
            </a:r>
          </a:p>
          <a:p>
            <a:pPr>
              <a:lnSpc>
                <a:spcPct val="110000"/>
              </a:lnSpc>
            </a:pPr>
            <a:r>
              <a:rPr lang="lt-LT" sz="2000" kern="100" dirty="0">
                <a:effectLst/>
                <a:latin typeface="Aptos" panose="020B0004020202020204" pitchFamily="34" charset="0"/>
                <a:ea typeface="Aptos" panose="020B0004020202020204" pitchFamily="34" charset="0"/>
                <a:cs typeface="Times New Roman" panose="02020603050405020304" pitchFamily="18" charset="0"/>
              </a:rPr>
              <a:t>širdy suspaudęs juodą savo ašarą</a:t>
            </a:r>
          </a:p>
        </p:txBody>
      </p:sp>
      <p:sp>
        <p:nvSpPr>
          <p:cNvPr id="6" name="TextBox 5">
            <a:extLst>
              <a:ext uri="{FF2B5EF4-FFF2-40B4-BE49-F238E27FC236}">
                <a16:creationId xmlns:a16="http://schemas.microsoft.com/office/drawing/2014/main" id="{E4437182-7AC7-3C9F-6239-8F58F030805C}"/>
              </a:ext>
            </a:extLst>
          </p:cNvPr>
          <p:cNvSpPr txBox="1"/>
          <p:nvPr/>
        </p:nvSpPr>
        <p:spPr>
          <a:xfrm>
            <a:off x="6487887" y="6486584"/>
            <a:ext cx="6172200" cy="307777"/>
          </a:xfrm>
          <a:prstGeom prst="rect">
            <a:avLst/>
          </a:prstGeom>
          <a:noFill/>
        </p:spPr>
        <p:txBody>
          <a:bodyPr wrap="square" rtlCol="0">
            <a:spAutoFit/>
          </a:bodyPr>
          <a:lstStyle/>
          <a:p>
            <a:r>
              <a:rPr lang="lt-LT" sz="140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Antanas A. Jonynas, </a:t>
            </a:r>
            <a:r>
              <a:rPr lang="lt-LT" sz="1400" i="1" dirty="0">
                <a:latin typeface="Arial" panose="020B0604020202020204" pitchFamily="34" charset="0"/>
                <a:cs typeface="Arial" panose="020B0604020202020204" pitchFamily="34" charset="0"/>
              </a:rPr>
              <a:t>Tiltas ir kiti eilėraščiai</a:t>
            </a:r>
            <a:r>
              <a:rPr lang="lt-LT" sz="1400" dirty="0">
                <a:latin typeface="Arial" panose="020B0604020202020204" pitchFamily="34" charset="0"/>
                <a:cs typeface="Arial" panose="020B0604020202020204" pitchFamily="34" charset="0"/>
              </a:rPr>
              <a:t>, Vilnius: Vaga, 1987, p. 10.</a:t>
            </a:r>
            <a:endParaRPr lang="lt-LT" sz="1400" i="1"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4FDE80ED-6531-A1A3-AD72-415CD5AC96B0}"/>
              </a:ext>
            </a:extLst>
          </p:cNvPr>
          <p:cNvSpPr txBox="1"/>
          <p:nvPr/>
        </p:nvSpPr>
        <p:spPr>
          <a:xfrm>
            <a:off x="7021287" y="1665514"/>
            <a:ext cx="4572000" cy="4154984"/>
          </a:xfrm>
          <a:prstGeom prst="rect">
            <a:avLst/>
          </a:prstGeom>
          <a:noFill/>
        </p:spPr>
        <p:txBody>
          <a:bodyPr wrap="square" rtlCol="0">
            <a:spAutoFit/>
          </a:bodyPr>
          <a:lstStyle/>
          <a:p>
            <a:r>
              <a:rPr lang="lt-LT" sz="2400" dirty="0">
                <a:solidFill>
                  <a:srgbClr val="215E99"/>
                </a:solidFill>
                <a:latin typeface="Aptos" panose="020B0004020202020204" pitchFamily="34" charset="0"/>
                <a:ea typeface="Aptos" panose="020B0004020202020204" pitchFamily="34" charset="0"/>
                <a:cs typeface="Times New Roman" panose="02020603050405020304" pitchFamily="18" charset="0"/>
              </a:rPr>
              <a:t>Galimi interpretaciniai aspektai:</a:t>
            </a:r>
          </a:p>
          <a:p>
            <a:endParaRPr lang="lt-LT" sz="2400" dirty="0">
              <a:solidFill>
                <a:srgbClr val="215E99"/>
              </a:solidFill>
              <a:latin typeface="Aptos" panose="020B0004020202020204" pitchFamily="34" charset="0"/>
              <a:ea typeface="Aptos" panose="020B0004020202020204" pitchFamily="34" charset="0"/>
              <a:cs typeface="Times New Roman" panose="02020603050405020304" pitchFamily="18" charset="0"/>
            </a:endParaRPr>
          </a:p>
          <a:p>
            <a:r>
              <a:rPr lang="lt-LT" sz="2400" dirty="0">
                <a:solidFill>
                  <a:srgbClr val="215E99"/>
                </a:solidFill>
                <a:effectLst/>
                <a:latin typeface="Aptos" panose="020B0004020202020204" pitchFamily="34" charset="0"/>
                <a:ea typeface="Aptos" panose="020B0004020202020204" pitchFamily="34" charset="0"/>
                <a:cs typeface="Times New Roman" panose="02020603050405020304" pitchFamily="18" charset="0"/>
              </a:rPr>
              <a:t>1) Miesto paveikslas (Antano A. Jonyno eil. „Saulėtas rytas“)</a:t>
            </a:r>
          </a:p>
          <a:p>
            <a:endParaRPr lang="lt-LT" sz="2400" dirty="0">
              <a:solidFill>
                <a:srgbClr val="215E99"/>
              </a:solidFill>
              <a:effectLst/>
              <a:latin typeface="Aptos" panose="020B0004020202020204" pitchFamily="34" charset="0"/>
              <a:ea typeface="Aptos" panose="020B0004020202020204" pitchFamily="34" charset="0"/>
              <a:cs typeface="Times New Roman" panose="02020603050405020304" pitchFamily="18" charset="0"/>
            </a:endParaRPr>
          </a:p>
          <a:p>
            <a:r>
              <a:rPr lang="lt-LT" sz="2400" dirty="0">
                <a:solidFill>
                  <a:srgbClr val="215E99"/>
                </a:solidFill>
                <a:latin typeface="Aptos" panose="020B0004020202020204" pitchFamily="34" charset="0"/>
                <a:cs typeface="Times New Roman" panose="02020603050405020304" pitchFamily="18" charset="0"/>
              </a:rPr>
              <a:t>2) Žmogaus vaizdinys (</a:t>
            </a:r>
            <a:r>
              <a:rPr lang="lt-LT" sz="2400" dirty="0">
                <a:solidFill>
                  <a:srgbClr val="215E99"/>
                </a:solidFill>
                <a:effectLst/>
                <a:latin typeface="Aptos" panose="020B0004020202020204" pitchFamily="34" charset="0"/>
                <a:ea typeface="Aptos" panose="020B0004020202020204" pitchFamily="34" charset="0"/>
                <a:cs typeface="Times New Roman" panose="02020603050405020304" pitchFamily="18" charset="0"/>
              </a:rPr>
              <a:t>Antano A. Jonyno eil. „Saulėtas rytas“)</a:t>
            </a:r>
          </a:p>
          <a:p>
            <a:endParaRPr lang="lt-LT" sz="2400" dirty="0">
              <a:solidFill>
                <a:srgbClr val="215E99"/>
              </a:solidFill>
              <a:latin typeface="Aptos" panose="020B0004020202020204" pitchFamily="34" charset="0"/>
              <a:cs typeface="Times New Roman" panose="02020603050405020304" pitchFamily="18" charset="0"/>
            </a:endParaRPr>
          </a:p>
          <a:p>
            <a:r>
              <a:rPr lang="lt-LT" sz="2400" dirty="0">
                <a:solidFill>
                  <a:srgbClr val="215E99"/>
                </a:solidFill>
                <a:latin typeface="Aptos" panose="020B0004020202020204" pitchFamily="34" charset="0"/>
                <a:cs typeface="Times New Roman" panose="02020603050405020304" pitchFamily="18" charset="0"/>
              </a:rPr>
              <a:t>3) Menų sintezė (</a:t>
            </a:r>
            <a:r>
              <a:rPr lang="lt-LT" sz="2400" dirty="0">
                <a:solidFill>
                  <a:srgbClr val="215E99"/>
                </a:solidFill>
                <a:latin typeface="Aptos" panose="020B0004020202020204" pitchFamily="34" charset="0"/>
                <a:ea typeface="Aptos" panose="020B0004020202020204" pitchFamily="34" charset="0"/>
                <a:cs typeface="Times New Roman" panose="02020603050405020304" pitchFamily="18" charset="0"/>
              </a:rPr>
              <a:t>Antano A. Jonyno eil. „Saulėtas rytas“)</a:t>
            </a:r>
          </a:p>
          <a:p>
            <a:endParaRPr lang="lt-LT" sz="2400" dirty="0"/>
          </a:p>
        </p:txBody>
      </p:sp>
    </p:spTree>
    <p:extLst>
      <p:ext uri="{BB962C8B-B14F-4D97-AF65-F5344CB8AC3E}">
        <p14:creationId xmlns:p14="http://schemas.microsoft.com/office/powerpoint/2010/main" val="418710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7FE8FD2-C35A-2A2F-E025-D8E5F2EF65DA}"/>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25697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group of colorful lines&#10;&#10;Description automatically generated with medium confidence">
            <a:extLst>
              <a:ext uri="{FF2B5EF4-FFF2-40B4-BE49-F238E27FC236}">
                <a16:creationId xmlns:a16="http://schemas.microsoft.com/office/drawing/2014/main" id="{F70CC350-BA53-31BF-03A8-F48AD12B40EE}"/>
              </a:ext>
            </a:extLst>
          </p:cNvPr>
          <p:cNvPicPr>
            <a:picLocks noGrp="1" noChangeAspect="1"/>
          </p:cNvPicPr>
          <p:nvPr>
            <p:ph idx="1"/>
          </p:nvPr>
        </p:nvPicPr>
        <p:blipFill>
          <a:blip r:embed="rId2"/>
          <a:stretch>
            <a:fillRect/>
          </a:stretch>
        </p:blipFill>
        <p:spPr>
          <a:xfrm>
            <a:off x="774095" y="393021"/>
            <a:ext cx="10905066" cy="6247265"/>
          </a:xfrm>
          <a:prstGeom prst="rect">
            <a:avLst/>
          </a:prstGeom>
        </p:spPr>
      </p:pic>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6D443BDE-66F9-8B9E-A9B1-AE7F2AE61B84}"/>
                  </a:ext>
                </a:extLst>
              </p14:cNvPr>
              <p14:cNvContentPartPr/>
              <p14:nvPr/>
            </p14:nvContentPartPr>
            <p14:xfrm>
              <a:off x="1318920" y="446486"/>
              <a:ext cx="2470680" cy="6032880"/>
            </p14:xfrm>
          </p:contentPart>
        </mc:Choice>
        <mc:Fallback xmlns="">
          <p:pic>
            <p:nvPicPr>
              <p:cNvPr id="7" name="Ink 6">
                <a:extLst>
                  <a:ext uri="{FF2B5EF4-FFF2-40B4-BE49-F238E27FC236}">
                    <a16:creationId xmlns:a16="http://schemas.microsoft.com/office/drawing/2014/main" id="{6D443BDE-66F9-8B9E-A9B1-AE7F2AE61B84}"/>
                  </a:ext>
                </a:extLst>
              </p:cNvPr>
              <p:cNvPicPr/>
              <p:nvPr/>
            </p:nvPicPr>
            <p:blipFill>
              <a:blip r:embed="rId4"/>
              <a:stretch>
                <a:fillRect/>
              </a:stretch>
            </p:blipFill>
            <p:spPr>
              <a:xfrm>
                <a:off x="1282920" y="410486"/>
                <a:ext cx="2542320" cy="6104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625651CB-2099-4C2F-E4FA-1FC69708608F}"/>
                  </a:ext>
                </a:extLst>
              </p14:cNvPr>
              <p14:cNvContentPartPr/>
              <p14:nvPr/>
            </p14:nvContentPartPr>
            <p14:xfrm>
              <a:off x="3841440" y="413726"/>
              <a:ext cx="730080" cy="6064920"/>
            </p14:xfrm>
          </p:contentPart>
        </mc:Choice>
        <mc:Fallback xmlns="">
          <p:pic>
            <p:nvPicPr>
              <p:cNvPr id="8" name="Ink 7">
                <a:extLst>
                  <a:ext uri="{FF2B5EF4-FFF2-40B4-BE49-F238E27FC236}">
                    <a16:creationId xmlns:a16="http://schemas.microsoft.com/office/drawing/2014/main" id="{625651CB-2099-4C2F-E4FA-1FC69708608F}"/>
                  </a:ext>
                </a:extLst>
              </p:cNvPr>
              <p:cNvPicPr/>
              <p:nvPr/>
            </p:nvPicPr>
            <p:blipFill>
              <a:blip r:embed="rId6"/>
              <a:stretch>
                <a:fillRect/>
              </a:stretch>
            </p:blipFill>
            <p:spPr>
              <a:xfrm>
                <a:off x="3805800" y="378086"/>
                <a:ext cx="801720" cy="61365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4C621AC7-BDB0-21E1-0A7C-D1F9A8C7D604}"/>
                  </a:ext>
                </a:extLst>
              </p14:cNvPr>
              <p14:cNvContentPartPr/>
              <p14:nvPr/>
            </p14:nvContentPartPr>
            <p14:xfrm>
              <a:off x="5702280" y="435326"/>
              <a:ext cx="677880" cy="6029280"/>
            </p14:xfrm>
          </p:contentPart>
        </mc:Choice>
        <mc:Fallback xmlns="">
          <p:pic>
            <p:nvPicPr>
              <p:cNvPr id="9" name="Ink 8">
                <a:extLst>
                  <a:ext uri="{FF2B5EF4-FFF2-40B4-BE49-F238E27FC236}">
                    <a16:creationId xmlns:a16="http://schemas.microsoft.com/office/drawing/2014/main" id="{4C621AC7-BDB0-21E1-0A7C-D1F9A8C7D604}"/>
                  </a:ext>
                </a:extLst>
              </p:cNvPr>
              <p:cNvPicPr/>
              <p:nvPr/>
            </p:nvPicPr>
            <p:blipFill>
              <a:blip r:embed="rId8"/>
              <a:stretch>
                <a:fillRect/>
              </a:stretch>
            </p:blipFill>
            <p:spPr>
              <a:xfrm>
                <a:off x="5666280" y="399686"/>
                <a:ext cx="749520" cy="61009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1" name="Ink 20">
                <a:extLst>
                  <a:ext uri="{FF2B5EF4-FFF2-40B4-BE49-F238E27FC236}">
                    <a16:creationId xmlns:a16="http://schemas.microsoft.com/office/drawing/2014/main" id="{0131B27B-97ED-373B-ACC6-09CEE4A1C306}"/>
                  </a:ext>
                </a:extLst>
              </p14:cNvPr>
              <p14:cNvContentPartPr/>
              <p14:nvPr/>
            </p14:nvContentPartPr>
            <p14:xfrm>
              <a:off x="8390760" y="413726"/>
              <a:ext cx="2800080" cy="6062040"/>
            </p14:xfrm>
          </p:contentPart>
        </mc:Choice>
        <mc:Fallback xmlns="">
          <p:pic>
            <p:nvPicPr>
              <p:cNvPr id="21" name="Ink 20">
                <a:extLst>
                  <a:ext uri="{FF2B5EF4-FFF2-40B4-BE49-F238E27FC236}">
                    <a16:creationId xmlns:a16="http://schemas.microsoft.com/office/drawing/2014/main" id="{0131B27B-97ED-373B-ACC6-09CEE4A1C306}"/>
                  </a:ext>
                </a:extLst>
              </p:cNvPr>
              <p:cNvPicPr/>
              <p:nvPr/>
            </p:nvPicPr>
            <p:blipFill>
              <a:blip r:embed="rId10"/>
              <a:stretch>
                <a:fillRect/>
              </a:stretch>
            </p:blipFill>
            <p:spPr>
              <a:xfrm>
                <a:off x="8355120" y="378086"/>
                <a:ext cx="2871720" cy="61336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3" name="Ink 22">
                <a:extLst>
                  <a:ext uri="{FF2B5EF4-FFF2-40B4-BE49-F238E27FC236}">
                    <a16:creationId xmlns:a16="http://schemas.microsoft.com/office/drawing/2014/main" id="{B6E5711B-B8A4-2C7D-ABB1-7FE1C10A0307}"/>
                  </a:ext>
                </a:extLst>
              </p14:cNvPr>
              <p14:cNvContentPartPr/>
              <p14:nvPr/>
            </p14:nvContentPartPr>
            <p14:xfrm>
              <a:off x="9513240" y="3320006"/>
              <a:ext cx="2134800" cy="3211920"/>
            </p14:xfrm>
          </p:contentPart>
        </mc:Choice>
        <mc:Fallback xmlns="">
          <p:pic>
            <p:nvPicPr>
              <p:cNvPr id="23" name="Ink 22">
                <a:extLst>
                  <a:ext uri="{FF2B5EF4-FFF2-40B4-BE49-F238E27FC236}">
                    <a16:creationId xmlns:a16="http://schemas.microsoft.com/office/drawing/2014/main" id="{B6E5711B-B8A4-2C7D-ABB1-7FE1C10A0307}"/>
                  </a:ext>
                </a:extLst>
              </p:cNvPr>
              <p:cNvPicPr/>
              <p:nvPr/>
            </p:nvPicPr>
            <p:blipFill>
              <a:blip r:embed="rId12"/>
              <a:stretch>
                <a:fillRect/>
              </a:stretch>
            </p:blipFill>
            <p:spPr>
              <a:xfrm>
                <a:off x="9477240" y="3284006"/>
                <a:ext cx="2206440" cy="3283560"/>
              </a:xfrm>
              <a:prstGeom prst="rect">
                <a:avLst/>
              </a:prstGeom>
            </p:spPr>
          </p:pic>
        </mc:Fallback>
      </mc:AlternateContent>
      <p:sp>
        <p:nvSpPr>
          <p:cNvPr id="24" name="TextBox 23">
            <a:extLst>
              <a:ext uri="{FF2B5EF4-FFF2-40B4-BE49-F238E27FC236}">
                <a16:creationId xmlns:a16="http://schemas.microsoft.com/office/drawing/2014/main" id="{B661DEEE-0FCD-7299-EA0A-C42E94932EC2}"/>
              </a:ext>
            </a:extLst>
          </p:cNvPr>
          <p:cNvSpPr txBox="1"/>
          <p:nvPr/>
        </p:nvSpPr>
        <p:spPr>
          <a:xfrm>
            <a:off x="6431570" y="413658"/>
            <a:ext cx="3365573" cy="923330"/>
          </a:xfrm>
          <a:prstGeom prst="rect">
            <a:avLst/>
          </a:prstGeom>
          <a:noFill/>
          <a:ln>
            <a:solidFill>
              <a:schemeClr val="tx1"/>
            </a:solidFill>
          </a:ln>
        </p:spPr>
        <p:txBody>
          <a:bodyPr wrap="square" rtlCol="0">
            <a:spAutoFit/>
          </a:bodyPr>
          <a:lstStyle/>
          <a:p>
            <a:r>
              <a:rPr lang="lt-LT" dirty="0"/>
              <a:t>Skirtingos interpretacijos kūriniuose aktualizuoja skirtingus elementus ir juos „sujungia“.</a:t>
            </a:r>
          </a:p>
        </p:txBody>
      </p:sp>
    </p:spTree>
    <p:extLst>
      <p:ext uri="{BB962C8B-B14F-4D97-AF65-F5344CB8AC3E}">
        <p14:creationId xmlns:p14="http://schemas.microsoft.com/office/powerpoint/2010/main" val="1494475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FFA58-C9E9-1CFA-098B-932365B3EF6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21344DA-FEFF-A8D5-D95C-F26E9F1D4331}"/>
              </a:ext>
            </a:extLst>
          </p:cNvPr>
          <p:cNvSpPr/>
          <p:nvPr/>
        </p:nvSpPr>
        <p:spPr>
          <a:xfrm>
            <a:off x="301267" y="158931"/>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5F842C7-D173-5BD0-F83C-BE34FDC397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4" y="1652027"/>
            <a:ext cx="2214459" cy="801859"/>
          </a:xfrm>
          <a:prstGeom prst="rect">
            <a:avLst/>
          </a:prstGeom>
        </p:spPr>
      </p:pic>
      <p:sp>
        <p:nvSpPr>
          <p:cNvPr id="6" name="TextBox 5">
            <a:extLst>
              <a:ext uri="{FF2B5EF4-FFF2-40B4-BE49-F238E27FC236}">
                <a16:creationId xmlns:a16="http://schemas.microsoft.com/office/drawing/2014/main" id="{24FF971B-F1E9-EA5C-8E08-14DB6CFF4D3A}"/>
              </a:ext>
            </a:extLst>
          </p:cNvPr>
          <p:cNvSpPr txBox="1"/>
          <p:nvPr/>
        </p:nvSpPr>
        <p:spPr>
          <a:xfrm>
            <a:off x="2867609" y="3203508"/>
            <a:ext cx="6456782" cy="1169551"/>
          </a:xfrm>
          <a:prstGeom prst="rect">
            <a:avLst/>
          </a:prstGeom>
          <a:noFill/>
        </p:spPr>
        <p:txBody>
          <a:bodyPr wrap="square" rtlCol="0">
            <a:spAutoFit/>
          </a:bodyPr>
          <a:lstStyle/>
          <a:p>
            <a:pPr algn="ctr"/>
            <a:r>
              <a:rPr lang="lt-LT" sz="3500" dirty="0">
                <a:solidFill>
                  <a:schemeClr val="bg1"/>
                </a:solidFill>
                <a:latin typeface="HK Nova" panose="00000500000000000000" pitchFamily="50" charset="-70"/>
              </a:rPr>
              <a:t>Atsakymai į klausimus, susijusius su rašinio užduotimis</a:t>
            </a:r>
            <a:endParaRPr lang="en-US" sz="3500" dirty="0">
              <a:solidFill>
                <a:schemeClr val="bg1"/>
              </a:solidFill>
              <a:latin typeface="HK Nova" panose="00000500000000000000" pitchFamily="50" charset="-70"/>
            </a:endParaRPr>
          </a:p>
        </p:txBody>
      </p:sp>
      <p:pic>
        <p:nvPicPr>
          <p:cNvPr id="7" name="Picture 6">
            <a:extLst>
              <a:ext uri="{FF2B5EF4-FFF2-40B4-BE49-F238E27FC236}">
                <a16:creationId xmlns:a16="http://schemas.microsoft.com/office/drawing/2014/main" id="{582872CC-5B3C-E7A9-5CF4-665860461B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a:extLst>
              <a:ext uri="{FF2B5EF4-FFF2-40B4-BE49-F238E27FC236}">
                <a16:creationId xmlns:a16="http://schemas.microsoft.com/office/drawing/2014/main" id="{B8FBC2BD-904E-0056-47B1-23C998E890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Tree>
    <p:extLst>
      <p:ext uri="{BB962C8B-B14F-4D97-AF65-F5344CB8AC3E}">
        <p14:creationId xmlns:p14="http://schemas.microsoft.com/office/powerpoint/2010/main" val="337799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8498" y="447583"/>
            <a:ext cx="9974424" cy="461665"/>
          </a:xfrm>
          <a:prstGeom prst="rect">
            <a:avLst/>
          </a:prstGeom>
        </p:spPr>
        <p:txBody>
          <a:bodyPr wrap="square">
            <a:spAutoFit/>
          </a:bodyPr>
          <a:lstStyle/>
          <a:p>
            <a:r>
              <a:rPr lang="lt-LT" sz="2400" b="1" i="1" dirty="0">
                <a:solidFill>
                  <a:prstClr val="black"/>
                </a:solidFill>
                <a:latin typeface="Arial" panose="020B0604020202020204" pitchFamily="34" charset="0"/>
                <a:ea typeface="+mj-ea"/>
                <a:cs typeface="Arial" panose="020B0604020202020204" pitchFamily="34" charset="0"/>
              </a:rPr>
              <a:t>Lietuvių kalbos ir literatūros valstybinio brandos egzamino II dalis</a:t>
            </a:r>
            <a:endParaRPr lang="lt-LT" dirty="0"/>
          </a:p>
        </p:txBody>
      </p:sp>
      <p:sp>
        <p:nvSpPr>
          <p:cNvPr id="8" name="Right Arrow 7"/>
          <p:cNvSpPr/>
          <p:nvPr/>
        </p:nvSpPr>
        <p:spPr>
          <a:xfrm>
            <a:off x="4437094" y="1451534"/>
            <a:ext cx="3553126" cy="192591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9" name="Striped Right Arrow 8"/>
          <p:cNvSpPr/>
          <p:nvPr/>
        </p:nvSpPr>
        <p:spPr>
          <a:xfrm>
            <a:off x="8882029" y="1582004"/>
            <a:ext cx="2586069" cy="1732217"/>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10" name="TextBox 9"/>
          <p:cNvSpPr txBox="1"/>
          <p:nvPr/>
        </p:nvSpPr>
        <p:spPr>
          <a:xfrm>
            <a:off x="4499815" y="1955860"/>
            <a:ext cx="2905879" cy="1015663"/>
          </a:xfrm>
          <a:prstGeom prst="rect">
            <a:avLst/>
          </a:prstGeom>
          <a:noFill/>
        </p:spPr>
        <p:txBody>
          <a:bodyPr wrap="square" rtlCol="0">
            <a:spAutoFit/>
          </a:bodyPr>
          <a:lstStyle/>
          <a:p>
            <a:pPr algn="just"/>
            <a:r>
              <a:rPr lang="lt-LT" sz="1000" b="1" dirty="0">
                <a:latin typeface="Arial" panose="020B0604020202020204" pitchFamily="34" charset="0"/>
                <a:cs typeface="Arial" panose="020B0604020202020204" pitchFamily="34" charset="0"/>
              </a:rPr>
              <a:t>BP</a:t>
            </a:r>
            <a:r>
              <a:rPr lang="lt-LT" sz="1000" dirty="0">
                <a:latin typeface="Arial" panose="020B0604020202020204" pitchFamily="34" charset="0"/>
                <a:cs typeface="Arial" panose="020B0604020202020204" pitchFamily="34" charset="0"/>
              </a:rPr>
              <a:t> yra numatyta, kad VBE II dalyje pateikiamos dviejų tipų užduotys: grožinio teksto interpretavimas ir probleminio klausimo, pateikto pagal grožinį tekstą, svarstymas, remiantis kultūrine patirtimi. Mokinys renkasi vieną užduotį ir ją atlieka. </a:t>
            </a:r>
          </a:p>
        </p:txBody>
      </p:sp>
      <p:sp>
        <p:nvSpPr>
          <p:cNvPr id="11" name="TextBox 10"/>
          <p:cNvSpPr txBox="1"/>
          <p:nvPr/>
        </p:nvSpPr>
        <p:spPr>
          <a:xfrm flipH="1">
            <a:off x="9232673" y="2104212"/>
            <a:ext cx="1884783" cy="553998"/>
          </a:xfrm>
          <a:prstGeom prst="rect">
            <a:avLst/>
          </a:prstGeom>
          <a:noFill/>
        </p:spPr>
        <p:txBody>
          <a:bodyPr wrap="square" rtlCol="0">
            <a:spAutoFit/>
          </a:bodyPr>
          <a:lstStyle/>
          <a:p>
            <a:r>
              <a:rPr lang="lt-LT" sz="1000" dirty="0">
                <a:latin typeface="Arial" panose="020B0604020202020204" pitchFamily="34" charset="0"/>
                <a:cs typeface="Arial" panose="020B0604020202020204" pitchFamily="34" charset="0"/>
              </a:rPr>
              <a:t>Lietuvių kalbos ir literatūros brandos egzamino (rašymo dalies) </a:t>
            </a:r>
            <a:r>
              <a:rPr lang="lt-LT" sz="1000" b="1" dirty="0">
                <a:latin typeface="Arial" panose="020B0604020202020204" pitchFamily="34" charset="0"/>
                <a:cs typeface="Arial" panose="020B0604020202020204" pitchFamily="34" charset="0"/>
              </a:rPr>
              <a:t>vertinimo instrukcija</a:t>
            </a:r>
          </a:p>
        </p:txBody>
      </p:sp>
      <p:sp>
        <p:nvSpPr>
          <p:cNvPr id="12" name="Striped Right Arrow 11"/>
          <p:cNvSpPr/>
          <p:nvPr/>
        </p:nvSpPr>
        <p:spPr>
          <a:xfrm>
            <a:off x="377156" y="3734916"/>
            <a:ext cx="2867066" cy="2039876"/>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sz="1000" dirty="0">
              <a:solidFill>
                <a:schemeClr val="tx1"/>
              </a:solidFill>
              <a:latin typeface="Arial" panose="020B0604020202020204" pitchFamily="34" charset="0"/>
              <a:cs typeface="Arial" panose="020B0604020202020204" pitchFamily="34" charset="0"/>
            </a:endParaRPr>
          </a:p>
        </p:txBody>
      </p:sp>
      <p:sp>
        <p:nvSpPr>
          <p:cNvPr id="13" name="TextBox 12"/>
          <p:cNvSpPr txBox="1"/>
          <p:nvPr/>
        </p:nvSpPr>
        <p:spPr>
          <a:xfrm>
            <a:off x="693405" y="4323967"/>
            <a:ext cx="2045388" cy="861774"/>
          </a:xfrm>
          <a:prstGeom prst="rect">
            <a:avLst/>
          </a:prstGeom>
          <a:noFill/>
        </p:spPr>
        <p:txBody>
          <a:bodyPr wrap="square" rtlCol="0">
            <a:spAutoFit/>
          </a:bodyPr>
          <a:lstStyle/>
          <a:p>
            <a:pPr lvl="0" algn="just"/>
            <a:r>
              <a:rPr lang="lt-LT" sz="1000" dirty="0">
                <a:solidFill>
                  <a:prstClr val="black"/>
                </a:solidFill>
                <a:latin typeface="Arial" panose="020B0604020202020204" pitchFamily="34" charset="0"/>
                <a:cs typeface="Arial" panose="020B0604020202020204" pitchFamily="34" charset="0"/>
              </a:rPr>
              <a:t>Lietuvių kalbos ir literatūros brandos egzamino rašymo užduoties </a:t>
            </a:r>
            <a:r>
              <a:rPr lang="lt-LT" sz="1000" b="1" dirty="0">
                <a:solidFill>
                  <a:prstClr val="black"/>
                </a:solidFill>
                <a:latin typeface="Arial" panose="020B0604020202020204" pitchFamily="34" charset="0"/>
                <a:cs typeface="Arial" panose="020B0604020202020204" pitchFamily="34" charset="0"/>
              </a:rPr>
              <a:t>vertinimo instrukcijos paaiškinimas </a:t>
            </a:r>
            <a:r>
              <a:rPr lang="lt-LT" sz="1000" dirty="0">
                <a:solidFill>
                  <a:prstClr val="black"/>
                </a:solidFill>
                <a:latin typeface="Arial" panose="020B0604020202020204" pitchFamily="34" charset="0"/>
                <a:cs typeface="Arial" panose="020B0604020202020204" pitchFamily="34" charset="0"/>
              </a:rPr>
              <a:t>ir pakeista</a:t>
            </a:r>
            <a:r>
              <a:rPr lang="lt-LT" sz="1000" b="1" dirty="0">
                <a:solidFill>
                  <a:prstClr val="black"/>
                </a:solidFill>
                <a:latin typeface="Arial" panose="020B0604020202020204" pitchFamily="34" charset="0"/>
                <a:cs typeface="Arial" panose="020B0604020202020204" pitchFamily="34" charset="0"/>
              </a:rPr>
              <a:t> vertinimo instrukcija </a:t>
            </a:r>
          </a:p>
        </p:txBody>
      </p:sp>
      <p:sp>
        <p:nvSpPr>
          <p:cNvPr id="17" name="Striped Right Arrow 16"/>
          <p:cNvSpPr/>
          <p:nvPr/>
        </p:nvSpPr>
        <p:spPr>
          <a:xfrm>
            <a:off x="8773636" y="4111922"/>
            <a:ext cx="1681117" cy="1500621"/>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18" name="Rectangle 17"/>
          <p:cNvSpPr/>
          <p:nvPr/>
        </p:nvSpPr>
        <p:spPr>
          <a:xfrm>
            <a:off x="8968826" y="4585233"/>
            <a:ext cx="1290735" cy="553998"/>
          </a:xfrm>
          <a:prstGeom prst="rect">
            <a:avLst/>
          </a:prstGeom>
        </p:spPr>
        <p:txBody>
          <a:bodyPr wrap="square">
            <a:spAutoFit/>
          </a:bodyPr>
          <a:lstStyle/>
          <a:p>
            <a:r>
              <a:rPr lang="lt-LT" sz="1000" dirty="0">
                <a:latin typeface="Arial" panose="020B0604020202020204" pitchFamily="34" charset="0"/>
                <a:cs typeface="Arial" panose="020B0604020202020204" pitchFamily="34" charset="0"/>
              </a:rPr>
              <a:t>Kalbų valstybinių brandos egzaminų </a:t>
            </a:r>
            <a:r>
              <a:rPr lang="lt-LT" sz="1000" b="1" dirty="0">
                <a:latin typeface="Arial" panose="020B0604020202020204" pitchFamily="34" charset="0"/>
                <a:cs typeface="Arial" panose="020B0604020202020204" pitchFamily="34" charset="0"/>
              </a:rPr>
              <a:t>užduočių aprašas</a:t>
            </a:r>
          </a:p>
        </p:txBody>
      </p:sp>
      <p:sp>
        <p:nvSpPr>
          <p:cNvPr id="20" name="Striped Right Arrow 19"/>
          <p:cNvSpPr/>
          <p:nvPr/>
        </p:nvSpPr>
        <p:spPr>
          <a:xfrm>
            <a:off x="10709738" y="4432289"/>
            <a:ext cx="1007708" cy="963177"/>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28" name="Right Arrow 27"/>
          <p:cNvSpPr/>
          <p:nvPr/>
        </p:nvSpPr>
        <p:spPr>
          <a:xfrm>
            <a:off x="2817348" y="1492340"/>
            <a:ext cx="1682468" cy="177774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r>
              <a:rPr lang="lt-LT" sz="1000" b="1" dirty="0">
                <a:solidFill>
                  <a:prstClr val="black"/>
                </a:solidFill>
                <a:latin typeface="Arial" panose="020B0604020202020204" pitchFamily="34" charset="0"/>
                <a:cs typeface="Arial" panose="020B0604020202020204" pitchFamily="34" charset="0"/>
              </a:rPr>
              <a:t>BP yra</a:t>
            </a:r>
            <a:r>
              <a:rPr lang="lt-LT" sz="1000" dirty="0">
                <a:solidFill>
                  <a:prstClr val="black"/>
                </a:solidFill>
                <a:latin typeface="Arial" panose="020B0604020202020204" pitchFamily="34" charset="0"/>
                <a:cs typeface="Arial" panose="020B0604020202020204" pitchFamily="34" charset="0"/>
              </a:rPr>
              <a:t> numatytas išorinis apibendrinamasis vertinimas (2 dalių VBE)</a:t>
            </a:r>
          </a:p>
        </p:txBody>
      </p:sp>
      <p:sp>
        <p:nvSpPr>
          <p:cNvPr id="29" name="Striped Right Arrow 28"/>
          <p:cNvSpPr/>
          <p:nvPr/>
        </p:nvSpPr>
        <p:spPr>
          <a:xfrm>
            <a:off x="498498" y="1485727"/>
            <a:ext cx="2435202" cy="1704260"/>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just"/>
            <a:r>
              <a:rPr lang="lt-LT" sz="1000" dirty="0">
                <a:solidFill>
                  <a:prstClr val="black"/>
                </a:solidFill>
                <a:latin typeface="Arial" panose="020B0604020202020204" pitchFamily="34" charset="0"/>
                <a:cs typeface="Arial" panose="020B0604020202020204" pitchFamily="34" charset="0"/>
              </a:rPr>
              <a:t>Lietuvių kalbos ir literatūros </a:t>
            </a:r>
          </a:p>
          <a:p>
            <a:pPr lvl="0" algn="just"/>
            <a:r>
              <a:rPr lang="lt-LT" sz="1000" b="1" dirty="0">
                <a:solidFill>
                  <a:prstClr val="black"/>
                </a:solidFill>
                <a:latin typeface="Arial" panose="020B0604020202020204" pitchFamily="34" charset="0"/>
                <a:cs typeface="Arial" panose="020B0604020202020204" pitchFamily="34" charset="0"/>
              </a:rPr>
              <a:t>bendroji programa </a:t>
            </a:r>
            <a:r>
              <a:rPr lang="lt-LT" sz="1000" dirty="0">
                <a:solidFill>
                  <a:prstClr val="black"/>
                </a:solidFill>
                <a:latin typeface="Arial" panose="020B0604020202020204" pitchFamily="34" charset="0"/>
                <a:cs typeface="Arial" panose="020B0604020202020204" pitchFamily="34" charset="0"/>
              </a:rPr>
              <a:t>(toliau – </a:t>
            </a:r>
            <a:r>
              <a:rPr lang="lt-LT" sz="1000" b="1" dirty="0">
                <a:solidFill>
                  <a:prstClr val="black"/>
                </a:solidFill>
                <a:latin typeface="Arial" panose="020B0604020202020204" pitchFamily="34" charset="0"/>
                <a:cs typeface="Arial" panose="020B0604020202020204" pitchFamily="34" charset="0"/>
              </a:rPr>
              <a:t>BP</a:t>
            </a:r>
            <a:r>
              <a:rPr lang="lt-LT" sz="1000" dirty="0">
                <a:solidFill>
                  <a:prstClr val="black"/>
                </a:solidFill>
                <a:latin typeface="Arial" panose="020B0604020202020204" pitchFamily="34" charset="0"/>
                <a:cs typeface="Arial" panose="020B0604020202020204" pitchFamily="34" charset="0"/>
              </a:rPr>
              <a:t>)</a:t>
            </a:r>
          </a:p>
          <a:p>
            <a:pPr lvl="0"/>
            <a:r>
              <a:rPr lang="lt-LT" sz="1000" dirty="0">
                <a:solidFill>
                  <a:prstClr val="black"/>
                </a:solidFill>
                <a:latin typeface="Arial" panose="020B0604020202020204" pitchFamily="34" charset="0"/>
                <a:cs typeface="Arial" panose="020B0604020202020204" pitchFamily="34" charset="0"/>
              </a:rPr>
              <a:t>2022-09-30</a:t>
            </a:r>
          </a:p>
        </p:txBody>
      </p:sp>
      <p:sp>
        <p:nvSpPr>
          <p:cNvPr id="30" name="Right Arrow 29"/>
          <p:cNvSpPr/>
          <p:nvPr/>
        </p:nvSpPr>
        <p:spPr>
          <a:xfrm>
            <a:off x="6675835" y="4070864"/>
            <a:ext cx="1703779" cy="158273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33" name="Right Arrow 32"/>
          <p:cNvSpPr/>
          <p:nvPr/>
        </p:nvSpPr>
        <p:spPr>
          <a:xfrm>
            <a:off x="5565710" y="4009435"/>
            <a:ext cx="1292290" cy="152410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34" name="Striped Right Arrow 33"/>
          <p:cNvSpPr/>
          <p:nvPr/>
        </p:nvSpPr>
        <p:spPr>
          <a:xfrm>
            <a:off x="3469053" y="3798725"/>
            <a:ext cx="2282404" cy="1996952"/>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just"/>
            <a:r>
              <a:rPr lang="lt-LT" sz="1000" b="1" dirty="0">
                <a:solidFill>
                  <a:prstClr val="black"/>
                </a:solidFill>
                <a:latin typeface="Arial" panose="020B0604020202020204" pitchFamily="34" charset="0"/>
                <a:cs typeface="Arial" panose="020B0604020202020204" pitchFamily="34" charset="0"/>
              </a:rPr>
              <a:t>Gairės </a:t>
            </a:r>
            <a:r>
              <a:rPr lang="lt-LT" sz="1000" dirty="0">
                <a:solidFill>
                  <a:prstClr val="black"/>
                </a:solidFill>
                <a:latin typeface="Arial" panose="020B0604020202020204" pitchFamily="34" charset="0"/>
                <a:cs typeface="Arial" panose="020B0604020202020204" pitchFamily="34" charset="0"/>
              </a:rPr>
              <a:t> </a:t>
            </a:r>
          </a:p>
          <a:p>
            <a:pPr lvl="0" algn="just"/>
            <a:r>
              <a:rPr lang="lt-LT" sz="1000" dirty="0">
                <a:solidFill>
                  <a:prstClr val="black"/>
                </a:solidFill>
                <a:latin typeface="Arial" panose="020B0604020202020204" pitchFamily="34" charset="0"/>
                <a:cs typeface="Arial" panose="020B0604020202020204" pitchFamily="34" charset="0"/>
              </a:rPr>
              <a:t>· Probleminio klausimo pagal pateiktą grožinį tekstą svarstymas </a:t>
            </a:r>
          </a:p>
          <a:p>
            <a:pPr lvl="0"/>
            <a:r>
              <a:rPr lang="lt-LT" sz="1000" dirty="0">
                <a:solidFill>
                  <a:prstClr val="black"/>
                </a:solidFill>
                <a:latin typeface="Arial" panose="020B0604020202020204" pitchFamily="34" charset="0"/>
                <a:cs typeface="Arial" panose="020B0604020202020204" pitchFamily="34" charset="0"/>
              </a:rPr>
              <a:t>· Grožinio teksto interpretavimas</a:t>
            </a:r>
          </a:p>
        </p:txBody>
      </p:sp>
      <p:sp>
        <p:nvSpPr>
          <p:cNvPr id="35" name="Rectangle 34"/>
          <p:cNvSpPr/>
          <p:nvPr/>
        </p:nvSpPr>
        <p:spPr>
          <a:xfrm>
            <a:off x="5585521" y="4400911"/>
            <a:ext cx="1088031" cy="707886"/>
          </a:xfrm>
          <a:prstGeom prst="rect">
            <a:avLst/>
          </a:prstGeom>
        </p:spPr>
        <p:txBody>
          <a:bodyPr wrap="square">
            <a:spAutoFit/>
          </a:bodyPr>
          <a:lstStyle/>
          <a:p>
            <a:pPr lvl="0" algn="ctr"/>
            <a:r>
              <a:rPr lang="lt-LT" sz="1000" b="1" dirty="0">
                <a:solidFill>
                  <a:prstClr val="black"/>
                </a:solidFill>
                <a:latin typeface="Arial" panose="020B0604020202020204" pitchFamily="34" charset="0"/>
                <a:cs typeface="Arial" panose="020B0604020202020204" pitchFamily="34" charset="0"/>
              </a:rPr>
              <a:t>Aukštesniojo lygio </a:t>
            </a:r>
            <a:r>
              <a:rPr lang="lt-LT" sz="1000" dirty="0">
                <a:solidFill>
                  <a:prstClr val="black"/>
                </a:solidFill>
                <a:latin typeface="Arial" panose="020B0604020202020204" pitchFamily="34" charset="0"/>
                <a:cs typeface="Arial" panose="020B0604020202020204" pitchFamily="34" charset="0"/>
              </a:rPr>
              <a:t>darbų </a:t>
            </a:r>
            <a:r>
              <a:rPr lang="lt-LT" sz="1000" b="1" dirty="0">
                <a:solidFill>
                  <a:prstClr val="black"/>
                </a:solidFill>
                <a:latin typeface="Arial" panose="020B0604020202020204" pitchFamily="34" charset="0"/>
                <a:cs typeface="Arial" panose="020B0604020202020204" pitchFamily="34" charset="0"/>
              </a:rPr>
              <a:t>pavyzdžiai</a:t>
            </a:r>
          </a:p>
          <a:p>
            <a:pPr lvl="0" algn="ctr"/>
            <a:r>
              <a:rPr lang="lt-LT" sz="1000" dirty="0">
                <a:solidFill>
                  <a:prstClr val="black"/>
                </a:solidFill>
                <a:latin typeface="Arial" panose="020B0604020202020204" pitchFamily="34" charset="0"/>
                <a:cs typeface="Arial" panose="020B0604020202020204" pitchFamily="34" charset="0"/>
              </a:rPr>
              <a:t>ir jų </a:t>
            </a:r>
            <a:r>
              <a:rPr lang="lt-LT" sz="1000" b="1" dirty="0">
                <a:solidFill>
                  <a:prstClr val="black"/>
                </a:solidFill>
                <a:latin typeface="Arial" panose="020B0604020202020204" pitchFamily="34" charset="0"/>
                <a:cs typeface="Arial" panose="020B0604020202020204" pitchFamily="34" charset="0"/>
              </a:rPr>
              <a:t>vertinimas</a:t>
            </a:r>
          </a:p>
        </p:txBody>
      </p:sp>
      <p:sp>
        <p:nvSpPr>
          <p:cNvPr id="36" name="Rectangle 35"/>
          <p:cNvSpPr/>
          <p:nvPr/>
        </p:nvSpPr>
        <p:spPr>
          <a:xfrm>
            <a:off x="6800953" y="4432289"/>
            <a:ext cx="1088031" cy="861774"/>
          </a:xfrm>
          <a:prstGeom prst="rect">
            <a:avLst/>
          </a:prstGeom>
        </p:spPr>
        <p:txBody>
          <a:bodyPr wrap="square">
            <a:spAutoFit/>
          </a:bodyPr>
          <a:lstStyle/>
          <a:p>
            <a:pPr lvl="0"/>
            <a:r>
              <a:rPr lang="lt-LT" sz="1000" b="1" dirty="0">
                <a:solidFill>
                  <a:prstClr val="black"/>
                </a:solidFill>
                <a:latin typeface="Arial" panose="020B0604020202020204" pitchFamily="34" charset="0"/>
                <a:cs typeface="Arial" panose="020B0604020202020204" pitchFamily="34" charset="0"/>
              </a:rPr>
              <a:t>Konsultacijos</a:t>
            </a:r>
          </a:p>
          <a:p>
            <a:pPr lvl="0"/>
            <a:r>
              <a:rPr lang="lt-LT" sz="1000" dirty="0">
                <a:solidFill>
                  <a:prstClr val="black"/>
                </a:solidFill>
                <a:latin typeface="Arial" panose="020B0604020202020204" pitchFamily="34" charset="0"/>
                <a:cs typeface="Arial" panose="020B0604020202020204" pitchFamily="34" charset="0"/>
              </a:rPr>
              <a:t>(patarimas, papildoma pagalba,</a:t>
            </a:r>
          </a:p>
          <a:p>
            <a:pPr lvl="0"/>
            <a:r>
              <a:rPr lang="lt-LT" sz="1000" dirty="0">
                <a:solidFill>
                  <a:prstClr val="black"/>
                </a:solidFill>
                <a:latin typeface="Arial" panose="020B0604020202020204" pitchFamily="34" charset="0"/>
                <a:cs typeface="Arial" panose="020B0604020202020204" pitchFamily="34" charset="0"/>
              </a:rPr>
              <a:t>pasitarimas)</a:t>
            </a:r>
          </a:p>
        </p:txBody>
      </p:sp>
      <p:sp>
        <p:nvSpPr>
          <p:cNvPr id="37" name="Right Arrow 36"/>
          <p:cNvSpPr/>
          <p:nvPr/>
        </p:nvSpPr>
        <p:spPr>
          <a:xfrm>
            <a:off x="4298203" y="6162252"/>
            <a:ext cx="588122" cy="40130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38" name="Striped Right Arrow 37"/>
          <p:cNvSpPr/>
          <p:nvPr/>
        </p:nvSpPr>
        <p:spPr>
          <a:xfrm>
            <a:off x="3469053" y="6057891"/>
            <a:ext cx="954552" cy="610023"/>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lt-LT"/>
          </a:p>
        </p:txBody>
      </p:sp>
      <p:sp>
        <p:nvSpPr>
          <p:cNvPr id="39" name="TextBox 38"/>
          <p:cNvSpPr txBox="1"/>
          <p:nvPr/>
        </p:nvSpPr>
        <p:spPr>
          <a:xfrm>
            <a:off x="5565710" y="6125724"/>
            <a:ext cx="656108" cy="369332"/>
          </a:xfrm>
          <a:prstGeom prst="rect">
            <a:avLst/>
          </a:prstGeom>
          <a:noFill/>
        </p:spPr>
        <p:txBody>
          <a:bodyPr wrap="square" rtlCol="0">
            <a:spAutoFit/>
          </a:bodyPr>
          <a:lstStyle/>
          <a:p>
            <a:r>
              <a:rPr lang="lt-LT" dirty="0"/>
              <a:t>...</a:t>
            </a:r>
          </a:p>
        </p:txBody>
      </p:sp>
    </p:spTree>
    <p:extLst>
      <p:ext uri="{BB962C8B-B14F-4D97-AF65-F5344CB8AC3E}">
        <p14:creationId xmlns:p14="http://schemas.microsoft.com/office/powerpoint/2010/main" val="426615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4" y="540890"/>
            <a:ext cx="10021078"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2509785491"/>
              </p:ext>
            </p:extLst>
          </p:nvPr>
        </p:nvGraphicFramePr>
        <p:xfrm>
          <a:off x="578497" y="1788302"/>
          <a:ext cx="11066110" cy="3645853"/>
        </p:xfrm>
        <a:graphic>
          <a:graphicData uri="http://schemas.openxmlformats.org/drawingml/2006/table">
            <a:tbl>
              <a:tblPr firstRow="1" bandRow="1">
                <a:tableStyleId>{5C22544A-7EE6-4342-B048-85BDC9FD1C3A}</a:tableStyleId>
              </a:tblPr>
              <a:tblGrid>
                <a:gridCol w="5533055">
                  <a:extLst>
                    <a:ext uri="{9D8B030D-6E8A-4147-A177-3AD203B41FA5}">
                      <a16:colId xmlns:a16="http://schemas.microsoft.com/office/drawing/2014/main" val="1227668295"/>
                    </a:ext>
                  </a:extLst>
                </a:gridCol>
                <a:gridCol w="5533055">
                  <a:extLst>
                    <a:ext uri="{9D8B030D-6E8A-4147-A177-3AD203B41FA5}">
                      <a16:colId xmlns:a16="http://schemas.microsoft.com/office/drawing/2014/main" val="448282034"/>
                    </a:ext>
                  </a:extLst>
                </a:gridCol>
              </a:tblGrid>
              <a:tr h="37084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2871614599"/>
                  </a:ext>
                </a:extLst>
              </a:tr>
              <a:tr h="370840">
                <a:tc>
                  <a:txBody>
                    <a:bodyPr/>
                    <a:lstStyle/>
                    <a:p>
                      <a:pPr marL="0" marR="0" lvl="0" indent="0" algn="just"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Kaip pasikeitė naujoji interpretacija nuo kažkada buvusios interpretacijos?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t-LT" sz="1800" kern="100" dirty="0">
                          <a:effectLst/>
                          <a:latin typeface="Arial" panose="020B0604020202020204" pitchFamily="34" charset="0"/>
                          <a:ea typeface="Aptos" panose="020B0004020202020204" pitchFamily="34" charset="0"/>
                          <a:cs typeface="Arial" panose="020B0604020202020204" pitchFamily="34" charset="0"/>
                        </a:rPr>
                        <a:t>Po 2000 m. buvusi užduotis reikalavo pateikti kūrinio (ištraukos) interpretaciją autoriaus kūrybos kontekste. Naujoji užduotis reikalauja </a:t>
                      </a:r>
                      <a:r>
                        <a:rPr lang="lt-LT" sz="1800" b="1" kern="100" dirty="0">
                          <a:solidFill>
                            <a:schemeClr val="accent4">
                              <a:lumMod val="25000"/>
                            </a:schemeClr>
                          </a:solidFill>
                          <a:effectLst/>
                          <a:latin typeface="Arial" panose="020B0604020202020204" pitchFamily="34" charset="0"/>
                          <a:ea typeface="Aptos" panose="020B0004020202020204" pitchFamily="34" charset="0"/>
                          <a:cs typeface="Arial" panose="020B0604020202020204" pitchFamily="34" charset="0"/>
                        </a:rPr>
                        <a:t>pateikti interpretaciją užduotyje nurodytu arba paties mokinio pasiūlytu aspektu.</a:t>
                      </a:r>
                    </a:p>
                    <a:p>
                      <a:endParaRPr lang="lt-LT" u="sng" dirty="0"/>
                    </a:p>
                  </a:txBody>
                  <a:tcPr/>
                </a:tc>
                <a:extLst>
                  <a:ext uri="{0D108BD9-81ED-4DB2-BD59-A6C34878D82A}">
                    <a16:rowId xmlns:a16="http://schemas.microsoft.com/office/drawing/2014/main" val="3844593729"/>
                  </a:ext>
                </a:extLst>
              </a:tr>
              <a:tr h="370840">
                <a:tc>
                  <a:txBody>
                    <a:bodyPr/>
                    <a:lstStyle/>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Ar galima mokyti interpretacijos pagal tai, kaip mokėme prieš 15 metų?</a:t>
                      </a:r>
                    </a:p>
                  </a:txBody>
                  <a:tcPr/>
                </a:tc>
                <a:tc>
                  <a:txBody>
                    <a:bodyPr/>
                    <a:lstStyle/>
                    <a:p>
                      <a:pPr marL="0" marR="0" lvl="0" indent="0" algn="just"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lt-LT" sz="1800" b="1" i="0" u="none" strike="noStrike" kern="100" cap="none" spc="0" normalizeH="0" baseline="0" noProof="0" dirty="0">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Teksto analizės elementai nepasikeitė</a:t>
                      </a: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tekstas nagrinėjamas taip pat, tik – tai yra nauja (</a:t>
                      </a:r>
                      <a:r>
                        <a:rPr kumimoji="0" lang="lt-LT"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NB</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interpretacija turi būti </a:t>
                      </a:r>
                      <a:r>
                        <a:rPr kumimoji="0" lang="en-US" sz="1800" b="1" i="0" u="none" strike="noStrike" kern="100" cap="none" spc="0" normalizeH="0" baseline="0" noProof="0" dirty="0" err="1">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kryptinga</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1800" b="1" i="0" u="none" strike="noStrike" kern="100" cap="none" spc="0" normalizeH="0" baseline="0" noProof="0" dirty="0" err="1">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atverti</a:t>
                      </a:r>
                      <a:r>
                        <a:rPr kumimoji="0" lang="en-US" sz="1800" b="1" i="0" u="none" strike="noStrike" kern="100" cap="none" spc="0" normalizeH="0" baseline="0" noProof="0" dirty="0">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 tam </a:t>
                      </a:r>
                      <a:r>
                        <a:rPr kumimoji="0" lang="en-US" sz="1800" b="1" i="0" u="none" strike="noStrike" kern="100" cap="none" spc="0" normalizeH="0" baseline="0" noProof="0" dirty="0" err="1">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tikr</a:t>
                      </a:r>
                      <a:r>
                        <a:rPr kumimoji="0" lang="lt-LT" sz="1800" b="1" i="0" u="none" strike="noStrike" kern="100" cap="none" spc="0" normalizeH="0" baseline="0" noProof="0" dirty="0">
                          <a:ln>
                            <a:noFill/>
                          </a:ln>
                          <a:solidFill>
                            <a:schemeClr val="accent4">
                              <a:lumMod val="25000"/>
                            </a:schemeClr>
                          </a:solidFill>
                          <a:effectLst/>
                          <a:uLnTx/>
                          <a:uFillTx/>
                          <a:latin typeface="Arial" panose="020B0604020202020204" pitchFamily="34" charset="0"/>
                          <a:ea typeface="Aptos" panose="020B0004020202020204" pitchFamily="34" charset="0"/>
                          <a:cs typeface="Arial" panose="020B0604020202020204" pitchFamily="34" charset="0"/>
                        </a:rPr>
                        <a:t>ą kūrinio aspektą</a:t>
                      </a: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(pvz., kokios nors konkrečios temos arba problemos vaizdavimą).</a:t>
                      </a:r>
                    </a:p>
                  </a:txBody>
                  <a:tcPr/>
                </a:tc>
                <a:extLst>
                  <a:ext uri="{0D108BD9-81ED-4DB2-BD59-A6C34878D82A}">
                    <a16:rowId xmlns:a16="http://schemas.microsoft.com/office/drawing/2014/main" val="3478708405"/>
                  </a:ext>
                </a:extLst>
              </a:tr>
            </a:tbl>
          </a:graphicData>
        </a:graphic>
      </p:graphicFrame>
    </p:spTree>
    <p:extLst>
      <p:ext uri="{BB962C8B-B14F-4D97-AF65-F5344CB8AC3E}">
        <p14:creationId xmlns:p14="http://schemas.microsoft.com/office/powerpoint/2010/main" val="3714925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811" y="540890"/>
            <a:ext cx="10543591"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4017119645"/>
              </p:ext>
            </p:extLst>
          </p:nvPr>
        </p:nvGraphicFramePr>
        <p:xfrm>
          <a:off x="643811" y="1321773"/>
          <a:ext cx="11066110" cy="4453128"/>
        </p:xfrm>
        <a:graphic>
          <a:graphicData uri="http://schemas.openxmlformats.org/drawingml/2006/table">
            <a:tbl>
              <a:tblPr firstRow="1" bandRow="1">
                <a:tableStyleId>{5C22544A-7EE6-4342-B048-85BDC9FD1C3A}</a:tableStyleId>
              </a:tblPr>
              <a:tblGrid>
                <a:gridCol w="3209732">
                  <a:extLst>
                    <a:ext uri="{9D8B030D-6E8A-4147-A177-3AD203B41FA5}">
                      <a16:colId xmlns:a16="http://schemas.microsoft.com/office/drawing/2014/main" val="2852460484"/>
                    </a:ext>
                  </a:extLst>
                </a:gridCol>
                <a:gridCol w="7856378">
                  <a:extLst>
                    <a:ext uri="{9D8B030D-6E8A-4147-A177-3AD203B41FA5}">
                      <a16:colId xmlns:a16="http://schemas.microsoft.com/office/drawing/2014/main" val="2215913251"/>
                    </a:ext>
                  </a:extLst>
                </a:gridCol>
              </a:tblGrid>
              <a:tr h="37084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554559492"/>
                  </a:ext>
                </a:extLst>
              </a:tr>
              <a:tr h="370840">
                <a:tc>
                  <a:txBody>
                    <a:bodyPr/>
                    <a:lstStyle/>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9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Kiek aspektų reikia aptarti analizuojant tekstą?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t-LT" sz="18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Rašant teksto interpretacijos rašinį reikia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atskleisti vieną aspektą</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Aspektas, kurį reikia atskleisti, yra nurodytas užduotyje, arba galima pasiūlyti savo aspektą, remiantis pateiktu tekstu. Pvz.:</a:t>
                      </a:r>
                    </a:p>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Miesto paveikslas (Antano A. Jonyno eil. „Saulėtas rytas“)  </a:t>
                      </a:r>
                    </a:p>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Žmogaus vaizdinys (Antano A. Jonyno eil. „Saulėtas rytas“)  </a:t>
                      </a:r>
                    </a:p>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Menų sintezė (Antano A. Jonyno eil. „Saulėtas rytas“)</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959356644"/>
                  </a:ext>
                </a:extLst>
              </a:tr>
              <a:tr h="370840">
                <a:tc>
                  <a:txBody>
                    <a:bodyPr/>
                    <a:lstStyle/>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Interpretacijos struktūra – mokinio laisvai pasirenkama ar laikantis išaiškinime nubrėžtomis gairėmis?</a:t>
                      </a:r>
                    </a:p>
                    <a:p>
                      <a:endParaRPr lang="lt-LT" dirty="0"/>
                    </a:p>
                  </a:txBody>
                  <a:tcPr/>
                </a:tc>
                <a:tc>
                  <a:txBody>
                    <a:bodyPr/>
                    <a:lstStyle/>
                    <a:p>
                      <a:pPr marL="0" marR="0" lvl="0" indent="0" algn="just"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Egzamino modelio kūrėjai nepateikė jokio privalomo teksto interpretacijos rašinio plano. Remiantis bendrąja rašto kultūra, kuriamas rašinys turėtų būti trinarės struktūros (</a:t>
                      </a: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pradžia, dėstymas, pabaiga</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ir atskleisti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visus konkrečiam interpretaciniam aspektui aktualius</a:t>
                      </a:r>
                      <a:r>
                        <a:rPr kumimoji="0" lang="lt-LT"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teksto analizės elementus (pvz., </a:t>
                      </a: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kalbančiojo perspektyvą, temą, problemą, </a:t>
                      </a:r>
                      <a:r>
                        <a:rPr kumimoji="0" lang="lt-LT" sz="18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pasikartojimus</a:t>
                      </a:r>
                      <a:r>
                        <a:rPr kumimoji="0" lang="lt-LT"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prieštaras, meninės raiškos priemones ir pan.</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lt-LT"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834569398"/>
                  </a:ext>
                </a:extLst>
              </a:tr>
            </a:tbl>
          </a:graphicData>
        </a:graphic>
      </p:graphicFrame>
    </p:spTree>
    <p:extLst>
      <p:ext uri="{BB962C8B-B14F-4D97-AF65-F5344CB8AC3E}">
        <p14:creationId xmlns:p14="http://schemas.microsoft.com/office/powerpoint/2010/main" val="1548679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531" y="596873"/>
            <a:ext cx="10814179" cy="338554"/>
          </a:xfrm>
          <a:prstGeom prst="rect">
            <a:avLst/>
          </a:prstGeom>
        </p:spPr>
        <p:txBody>
          <a:bodyPr wrap="square">
            <a:spAutoFit/>
          </a:bodyPr>
          <a:lstStyle/>
          <a:p>
            <a:pPr lvl="0"/>
            <a:r>
              <a:rPr lang="lt-LT" sz="16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sp>
        <p:nvSpPr>
          <p:cNvPr id="3" name="Rectangle 2"/>
          <p:cNvSpPr/>
          <p:nvPr/>
        </p:nvSpPr>
        <p:spPr>
          <a:xfrm>
            <a:off x="544286" y="1155575"/>
            <a:ext cx="10199913" cy="853952"/>
          </a:xfrm>
          <a:prstGeom prst="rect">
            <a:avLst/>
          </a:prstGeom>
        </p:spPr>
        <p:txBody>
          <a:bodyPr wrap="square">
            <a:spAutoFit/>
          </a:bodyPr>
          <a:lstStyle/>
          <a:p>
            <a:pPr lvl="0">
              <a:lnSpc>
                <a:spcPct val="107000"/>
              </a:lnSpc>
              <a:spcBef>
                <a:spcPts val="1000"/>
              </a:spcBef>
            </a:pPr>
            <a:r>
              <a:rPr lang="lt-LT" sz="2400" b="1" kern="100" dirty="0">
                <a:solidFill>
                  <a:srgbClr val="006B3E"/>
                </a:solidFill>
                <a:latin typeface="Arial" panose="020B0604020202020204" pitchFamily="34" charset="0"/>
                <a:ea typeface="Aptos" panose="020B0004020202020204" pitchFamily="34" charset="0"/>
                <a:cs typeface="Arial" panose="020B0604020202020204" pitchFamily="34" charset="0"/>
              </a:rPr>
              <a:t>Labai kebli „konteksto“ interpretacijoje sąvoka, ypač kai mokinys nagrinėja nežinomą autorių. Kokių kontekstų iš jo tikimasi? </a:t>
            </a:r>
          </a:p>
        </p:txBody>
      </p:sp>
      <p:sp>
        <p:nvSpPr>
          <p:cNvPr id="4" name="Rectangle 3"/>
          <p:cNvSpPr/>
          <p:nvPr/>
        </p:nvSpPr>
        <p:spPr>
          <a:xfrm>
            <a:off x="6495663" y="2548141"/>
            <a:ext cx="5234473" cy="3436838"/>
          </a:xfrm>
          <a:prstGeom prst="rect">
            <a:avLst/>
          </a:prstGeom>
        </p:spPr>
        <p:txBody>
          <a:bodyPr wrap="square">
            <a:spAutoFit/>
          </a:bodyPr>
          <a:lstStyle/>
          <a:p>
            <a:pPr lvl="0"/>
            <a:r>
              <a:rPr lang="lt-LT" dirty="0">
                <a:solidFill>
                  <a:srgbClr val="4472C4">
                    <a:lumMod val="75000"/>
                  </a:srgbClr>
                </a:solidFill>
                <a:latin typeface="Arial" panose="020B0604020202020204" pitchFamily="34" charset="0"/>
                <a:cs typeface="Arial" panose="020B0604020202020204" pitchFamily="34" charset="0"/>
              </a:rPr>
              <a:t>Aš dirbu automobilių aikštelėje.</a:t>
            </a:r>
          </a:p>
          <a:p>
            <a:pPr lvl="0"/>
            <a:r>
              <a:rPr lang="lt-LT" dirty="0">
                <a:solidFill>
                  <a:srgbClr val="4472C4">
                    <a:lumMod val="75000"/>
                  </a:srgbClr>
                </a:solidFill>
                <a:latin typeface="Arial" panose="020B0604020202020204" pitchFamily="34" charset="0"/>
                <a:cs typeface="Arial" panose="020B0604020202020204" pitchFamily="34" charset="0"/>
              </a:rPr>
              <a:t>Nuo aštuonių iki aštuonių.</a:t>
            </a:r>
          </a:p>
          <a:p>
            <a:pPr lvl="0"/>
            <a:r>
              <a:rPr lang="lt-LT" dirty="0">
                <a:solidFill>
                  <a:srgbClr val="4472C4">
                    <a:lumMod val="75000"/>
                  </a:srgbClr>
                </a:solidFill>
                <a:latin typeface="Arial" panose="020B0604020202020204" pitchFamily="34" charset="0"/>
                <a:cs typeface="Arial" panose="020B0604020202020204" pitchFamily="34" charset="0"/>
              </a:rPr>
              <a:t>Darbas nuobodus. Galima būtų skaityti</a:t>
            </a:r>
          </a:p>
          <a:p>
            <a:pPr lvl="0"/>
            <a:r>
              <a:rPr lang="lt-LT" dirty="0">
                <a:solidFill>
                  <a:srgbClr val="4472C4">
                    <a:lumMod val="75000"/>
                  </a:srgbClr>
                </a:solidFill>
                <a:latin typeface="Arial" panose="020B0604020202020204" pitchFamily="34" charset="0"/>
                <a:cs typeface="Arial" panose="020B0604020202020204" pitchFamily="34" charset="0"/>
              </a:rPr>
              <a:t>Bet aš tik žiūriu nuotraukas riebaluotuose</a:t>
            </a:r>
          </a:p>
          <a:p>
            <a:pPr lvl="0"/>
            <a:r>
              <a:rPr lang="lt-LT" dirty="0">
                <a:solidFill>
                  <a:srgbClr val="4472C4">
                    <a:lumMod val="75000"/>
                  </a:srgbClr>
                </a:solidFill>
                <a:latin typeface="Arial" panose="020B0604020202020204" pitchFamily="34" charset="0"/>
                <a:cs typeface="Arial" panose="020B0604020202020204" pitchFamily="34" charset="0"/>
              </a:rPr>
              <a:t>Draugų laikraščiuose ir žurnaluose</a:t>
            </a:r>
          </a:p>
          <a:p>
            <a:pPr lvl="0"/>
            <a:r>
              <a:rPr lang="lt-LT" dirty="0">
                <a:solidFill>
                  <a:srgbClr val="4472C4">
                    <a:lumMod val="75000"/>
                  </a:srgbClr>
                </a:solidFill>
                <a:latin typeface="Arial" panose="020B0604020202020204" pitchFamily="34" charset="0"/>
                <a:cs typeface="Arial" panose="020B0604020202020204" pitchFamily="34" charset="0"/>
              </a:rPr>
              <a:t>Nuo kurių man pasidaro erekcija.</a:t>
            </a:r>
          </a:p>
          <a:p>
            <a:pPr lvl="0"/>
            <a:r>
              <a:rPr lang="lt-LT" dirty="0">
                <a:solidFill>
                  <a:srgbClr val="4472C4">
                    <a:lumMod val="75000"/>
                  </a:srgbClr>
                </a:solidFill>
                <a:latin typeface="Arial" panose="020B0604020202020204" pitchFamily="34" charset="0"/>
                <a:cs typeface="Arial" panose="020B0604020202020204" pitchFamily="34" charset="0"/>
              </a:rPr>
              <a:t>Esu išsiblaškęs ir kartais užmirštu pasiimti</a:t>
            </a:r>
          </a:p>
          <a:p>
            <a:pPr lvl="0"/>
            <a:r>
              <a:rPr lang="lt-LT" dirty="0">
                <a:solidFill>
                  <a:srgbClr val="4472C4">
                    <a:lumMod val="75000"/>
                  </a:srgbClr>
                </a:solidFill>
                <a:latin typeface="Arial" panose="020B0604020202020204" pitchFamily="34" charset="0"/>
                <a:cs typeface="Arial" panose="020B0604020202020204" pitchFamily="34" charset="0"/>
              </a:rPr>
              <a:t>Valgyti. Darbo metu nedrįstu nueiti</a:t>
            </a:r>
          </a:p>
          <a:p>
            <a:pPr lvl="0"/>
            <a:r>
              <a:rPr lang="lt-LT" dirty="0">
                <a:solidFill>
                  <a:srgbClr val="4472C4">
                    <a:lumMod val="75000"/>
                  </a:srgbClr>
                </a:solidFill>
                <a:latin typeface="Arial" panose="020B0604020202020204" pitchFamily="34" charset="0"/>
                <a:cs typeface="Arial" panose="020B0604020202020204" pitchFamily="34" charset="0"/>
              </a:rPr>
              <a:t>Į tualetą. Nuo to keista mano veido išraiška</a:t>
            </a:r>
          </a:p>
          <a:p>
            <a:pPr lvl="0"/>
            <a:r>
              <a:rPr lang="lt-LT" dirty="0">
                <a:solidFill>
                  <a:srgbClr val="4472C4">
                    <a:lumMod val="75000"/>
                  </a:srgbClr>
                </a:solidFill>
                <a:latin typeface="Arial" panose="020B0604020202020204" pitchFamily="34" charset="0"/>
                <a:cs typeface="Arial" panose="020B0604020202020204" pitchFamily="34" charset="0"/>
              </a:rPr>
              <a:t>Ir draugai mane vadina </a:t>
            </a:r>
            <a:r>
              <a:rPr lang="lt-LT" b="1" dirty="0" err="1">
                <a:solidFill>
                  <a:srgbClr val="4472C4">
                    <a:lumMod val="75000"/>
                  </a:srgbClr>
                </a:solidFill>
                <a:latin typeface="Arial" panose="020B0604020202020204" pitchFamily="34" charset="0"/>
                <a:cs typeface="Arial" panose="020B0604020202020204" pitchFamily="34" charset="0"/>
              </a:rPr>
              <a:t>Mona</a:t>
            </a:r>
            <a:r>
              <a:rPr lang="lt-LT" b="1" dirty="0">
                <a:solidFill>
                  <a:srgbClr val="4472C4">
                    <a:lumMod val="75000"/>
                  </a:srgbClr>
                </a:solidFill>
                <a:latin typeface="Arial" panose="020B0604020202020204" pitchFamily="34" charset="0"/>
                <a:cs typeface="Arial" panose="020B0604020202020204" pitchFamily="34" charset="0"/>
              </a:rPr>
              <a:t> Liza</a:t>
            </a:r>
            <a:r>
              <a:rPr lang="lt-LT"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p>
          <a:p>
            <a:pPr lvl="0"/>
            <a:r>
              <a:rPr lang="lt-LT" sz="16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p>
          <a:p>
            <a:pPr lvl="0"/>
            <a:endParaRPr lang="lt-LT" sz="16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endParaRPr>
          </a:p>
          <a:p>
            <a:pPr lvl="0"/>
            <a:r>
              <a:rPr lang="lt-LT" sz="16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r>
              <a:rPr lang="lt-LT" sz="1600" dirty="0">
                <a:solidFill>
                  <a:srgbClr val="4472C4">
                    <a:lumMod val="75000"/>
                  </a:srgbClr>
                </a:solidFill>
                <a:latin typeface="Arial" panose="020B0604020202020204" pitchFamily="34" charset="0"/>
                <a:cs typeface="Arial" panose="020B0604020202020204" pitchFamily="34" charset="0"/>
              </a:rPr>
              <a:t>(Mindaugas Valiukas, „</a:t>
            </a:r>
            <a:r>
              <a:rPr lang="lt-LT" sz="1600" dirty="0" err="1">
                <a:solidFill>
                  <a:srgbClr val="4472C4">
                    <a:lumMod val="75000"/>
                  </a:srgbClr>
                </a:solidFill>
                <a:latin typeface="Arial" panose="020B0604020202020204" pitchFamily="34" charset="0"/>
                <a:cs typeface="Arial" panose="020B0604020202020204" pitchFamily="34" charset="0"/>
              </a:rPr>
              <a:t>Mona</a:t>
            </a:r>
            <a:r>
              <a:rPr lang="lt-LT" sz="1600" dirty="0">
                <a:solidFill>
                  <a:srgbClr val="4472C4">
                    <a:lumMod val="75000"/>
                  </a:srgbClr>
                </a:solidFill>
                <a:latin typeface="Arial" panose="020B0604020202020204" pitchFamily="34" charset="0"/>
                <a:cs typeface="Arial" panose="020B0604020202020204" pitchFamily="34" charset="0"/>
              </a:rPr>
              <a:t> Liza“)</a:t>
            </a:r>
          </a:p>
        </p:txBody>
      </p:sp>
      <p:sp>
        <p:nvSpPr>
          <p:cNvPr id="5" name="Rectangle 4"/>
          <p:cNvSpPr/>
          <p:nvPr/>
        </p:nvSpPr>
        <p:spPr>
          <a:xfrm>
            <a:off x="870858" y="3994994"/>
            <a:ext cx="5225142" cy="2266133"/>
          </a:xfrm>
          <a:prstGeom prst="rect">
            <a:avLst/>
          </a:prstGeom>
        </p:spPr>
        <p:txBody>
          <a:bodyPr wrap="square">
            <a:spAutoFit/>
          </a:bodyPr>
          <a:lstStyle/>
          <a:p>
            <a:pPr lvl="0">
              <a:lnSpc>
                <a:spcPct val="107000"/>
              </a:lnSpc>
            </a:pPr>
            <a:r>
              <a:rPr lang="lt-LT" kern="100" dirty="0">
                <a:solidFill>
                  <a:srgbClr val="4472C4">
                    <a:lumMod val="75000"/>
                  </a:srgbClr>
                </a:solidFill>
                <a:latin typeface="Arial" panose="020B0604020202020204" pitchFamily="34" charset="0"/>
                <a:ea typeface="Aptos" panose="020B0004020202020204" pitchFamily="34" charset="0"/>
                <a:cs typeface="Arial" panose="020B0604020202020204" pitchFamily="34" charset="0"/>
              </a:rPr>
              <a:t>[...]</a:t>
            </a:r>
          </a:p>
          <a:p>
            <a:pPr lvl="0"/>
            <a:r>
              <a:rPr lang="lt-LT" dirty="0">
                <a:solidFill>
                  <a:srgbClr val="4472C4">
                    <a:lumMod val="75000"/>
                  </a:srgbClr>
                </a:solidFill>
                <a:latin typeface="Arial" panose="020B0604020202020204" pitchFamily="34" charset="0"/>
                <a:cs typeface="Arial" panose="020B0604020202020204" pitchFamily="34" charset="0"/>
              </a:rPr>
              <a:t>O mūsų </a:t>
            </a:r>
            <a:r>
              <a:rPr lang="lt-LT" b="1" dirty="0">
                <a:solidFill>
                  <a:srgbClr val="4472C4">
                    <a:lumMod val="75000"/>
                  </a:srgbClr>
                </a:solidFill>
                <a:latin typeface="Arial" panose="020B0604020202020204" pitchFamily="34" charset="0"/>
                <a:cs typeface="Arial" panose="020B0604020202020204" pitchFamily="34" charset="0"/>
              </a:rPr>
              <a:t>Trojos</a:t>
            </a:r>
            <a:r>
              <a:rPr lang="lt-LT" dirty="0">
                <a:solidFill>
                  <a:srgbClr val="4472C4">
                    <a:lumMod val="75000"/>
                  </a:srgbClr>
                </a:solidFill>
                <a:latin typeface="Arial" panose="020B0604020202020204" pitchFamily="34" charset="0"/>
                <a:cs typeface="Arial" panose="020B0604020202020204" pitchFamily="34" charset="0"/>
              </a:rPr>
              <a:t> vis dar skaisčiai dega,</a:t>
            </a:r>
          </a:p>
          <a:p>
            <a:pPr lvl="0"/>
            <a:r>
              <a:rPr lang="lt-LT" b="1" dirty="0">
                <a:solidFill>
                  <a:srgbClr val="4472C4">
                    <a:lumMod val="75000"/>
                  </a:srgbClr>
                </a:solidFill>
                <a:latin typeface="Arial" panose="020B0604020202020204" pitchFamily="34" charset="0"/>
                <a:cs typeface="Arial" panose="020B0604020202020204" pitchFamily="34" charset="0"/>
              </a:rPr>
              <a:t>Sodoma </a:t>
            </a:r>
            <a:r>
              <a:rPr lang="lt-LT" dirty="0">
                <a:solidFill>
                  <a:srgbClr val="4472C4">
                    <a:lumMod val="75000"/>
                  </a:srgbClr>
                </a:solidFill>
                <a:latin typeface="Arial" panose="020B0604020202020204" pitchFamily="34" charset="0"/>
                <a:cs typeface="Arial" panose="020B0604020202020204" pitchFamily="34" charset="0"/>
              </a:rPr>
              <a:t>mūsų ir </a:t>
            </a:r>
            <a:r>
              <a:rPr lang="lt-LT" b="1" dirty="0">
                <a:solidFill>
                  <a:srgbClr val="4472C4">
                    <a:lumMod val="75000"/>
                  </a:srgbClr>
                </a:solidFill>
                <a:latin typeface="Arial" panose="020B0604020202020204" pitchFamily="34" charset="0"/>
                <a:cs typeface="Arial" panose="020B0604020202020204" pitchFamily="34" charset="0"/>
              </a:rPr>
              <a:t>Gomora</a:t>
            </a:r>
            <a:r>
              <a:rPr lang="lt-LT" dirty="0">
                <a:solidFill>
                  <a:srgbClr val="4472C4">
                    <a:lumMod val="75000"/>
                  </a:srgbClr>
                </a:solidFill>
                <a:latin typeface="Arial" panose="020B0604020202020204" pitchFamily="34" charset="0"/>
                <a:cs typeface="Arial" panose="020B0604020202020204" pitchFamily="34" charset="0"/>
              </a:rPr>
              <a:t> klesti,</a:t>
            </a:r>
          </a:p>
          <a:p>
            <a:pPr lvl="0"/>
            <a:r>
              <a:rPr lang="lt-LT" dirty="0">
                <a:solidFill>
                  <a:srgbClr val="4472C4">
                    <a:lumMod val="75000"/>
                  </a:srgbClr>
                </a:solidFill>
                <a:latin typeface="Arial" panose="020B0604020202020204" pitchFamily="34" charset="0"/>
                <a:cs typeface="Arial" panose="020B0604020202020204" pitchFamily="34" charset="0"/>
              </a:rPr>
              <a:t>dar vienai nakčiai grįšim į Čikagą,</a:t>
            </a:r>
          </a:p>
          <a:p>
            <a:pPr lvl="0"/>
            <a:r>
              <a:rPr lang="lt-LT" dirty="0">
                <a:solidFill>
                  <a:srgbClr val="4472C4">
                    <a:lumMod val="75000"/>
                  </a:srgbClr>
                </a:solidFill>
                <a:latin typeface="Arial" panose="020B0604020202020204" pitchFamily="34" charset="0"/>
                <a:cs typeface="Arial" panose="020B0604020202020204" pitchFamily="34" charset="0"/>
              </a:rPr>
              <a:t>paskui galėsit mus </a:t>
            </a:r>
            <a:r>
              <a:rPr lang="lt-LT" b="1" dirty="0" err="1">
                <a:solidFill>
                  <a:srgbClr val="4472C4">
                    <a:lumMod val="75000"/>
                  </a:srgbClr>
                </a:solidFill>
                <a:latin typeface="Arial" panose="020B0604020202020204" pitchFamily="34" charset="0"/>
                <a:cs typeface="Arial" panose="020B0604020202020204" pitchFamily="34" charset="0"/>
              </a:rPr>
              <a:t>Pompėjoj</a:t>
            </a:r>
            <a:r>
              <a:rPr lang="lt-LT" dirty="0">
                <a:solidFill>
                  <a:srgbClr val="4472C4">
                    <a:lumMod val="75000"/>
                  </a:srgbClr>
                </a:solidFill>
                <a:latin typeface="Arial" panose="020B0604020202020204" pitchFamily="34" charset="0"/>
                <a:cs typeface="Arial" panose="020B0604020202020204" pitchFamily="34" charset="0"/>
              </a:rPr>
              <a:t> rasti. </a:t>
            </a:r>
          </a:p>
          <a:p>
            <a:pPr lvl="0"/>
            <a:r>
              <a:rPr lang="lt-LT" dirty="0">
                <a:solidFill>
                  <a:srgbClr val="4472C4">
                    <a:lumMod val="75000"/>
                  </a:srgbClr>
                </a:solidFill>
                <a:latin typeface="Arial" panose="020B0604020202020204" pitchFamily="34" charset="0"/>
                <a:cs typeface="Arial" panose="020B0604020202020204" pitchFamily="34" charset="0"/>
              </a:rPr>
              <a:t>[...]</a:t>
            </a:r>
          </a:p>
          <a:p>
            <a:pPr algn="r"/>
            <a:r>
              <a:rPr lang="lt-LT" sz="1600" dirty="0">
                <a:solidFill>
                  <a:srgbClr val="4472C4">
                    <a:lumMod val="75000"/>
                  </a:srgbClr>
                </a:solidFill>
                <a:latin typeface="Arial" panose="020B0604020202020204" pitchFamily="34" charset="0"/>
                <a:cs typeface="Arial" panose="020B0604020202020204" pitchFamily="34" charset="0"/>
              </a:rPr>
              <a:t>(Daiva Čepauskaitė, „Draugams“)</a:t>
            </a:r>
          </a:p>
          <a:p>
            <a:pPr lvl="0" algn="just"/>
            <a:endParaRPr lang="lt-LT" sz="1600" dirty="0">
              <a:solidFill>
                <a:srgbClr val="4472C4">
                  <a:lumMod val="75000"/>
                </a:srgbClr>
              </a:solidFill>
            </a:endParaRPr>
          </a:p>
        </p:txBody>
      </p:sp>
      <p:sp>
        <p:nvSpPr>
          <p:cNvPr id="6" name="Rectangle 5"/>
          <p:cNvSpPr/>
          <p:nvPr/>
        </p:nvSpPr>
        <p:spPr>
          <a:xfrm>
            <a:off x="461864" y="2297769"/>
            <a:ext cx="5396205" cy="1631216"/>
          </a:xfrm>
          <a:prstGeom prst="rect">
            <a:avLst/>
          </a:prstGeom>
        </p:spPr>
        <p:txBody>
          <a:bodyPr wrap="square">
            <a:spAutoFit/>
          </a:bodyPr>
          <a:lstStyle/>
          <a:p>
            <a:pPr algn="just"/>
            <a:r>
              <a:rPr lang="lt-LT" sz="2000" dirty="0">
                <a:solidFill>
                  <a:srgbClr val="222222"/>
                </a:solidFill>
                <a:latin typeface="Arial" panose="020B0604020202020204" pitchFamily="34" charset="0"/>
              </a:rPr>
              <a:t>Kontekstas interpretacijos rašinyje gali būti kūrinio istorinis kontekstas (orientuojantis pagal nurodytą kūrinio parašymo datą), taip pat – kitų literatūros ir meno kūrinių arba kultūros istorijos kontekstai.</a:t>
            </a:r>
            <a:endParaRPr lang="lt-LT" sz="2000" dirty="0"/>
          </a:p>
        </p:txBody>
      </p:sp>
    </p:spTree>
    <p:extLst>
      <p:ext uri="{BB962C8B-B14F-4D97-AF65-F5344CB8AC3E}">
        <p14:creationId xmlns:p14="http://schemas.microsoft.com/office/powerpoint/2010/main" val="639212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5861" y="484906"/>
            <a:ext cx="10814180" cy="400110"/>
          </a:xfrm>
          <a:prstGeom prst="rect">
            <a:avLst/>
          </a:prstGeom>
        </p:spPr>
        <p:txBody>
          <a:bodyPr wrap="square">
            <a:spAutoFit/>
          </a:bodyPr>
          <a:lstStyle/>
          <a:p>
            <a:pPr lvl="0"/>
            <a:r>
              <a:rPr lang="lt-LT" sz="20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sp>
        <p:nvSpPr>
          <p:cNvPr id="3" name="Rectangle 2"/>
          <p:cNvSpPr/>
          <p:nvPr/>
        </p:nvSpPr>
        <p:spPr>
          <a:xfrm>
            <a:off x="266700" y="1335808"/>
            <a:ext cx="11237168" cy="1384995"/>
          </a:xfrm>
          <a:prstGeom prst="rect">
            <a:avLst/>
          </a:prstGeom>
        </p:spPr>
        <p:txBody>
          <a:bodyPr wrap="square">
            <a:spAutoFit/>
          </a:bodyPr>
          <a:lstStyle/>
          <a:p>
            <a:pPr lvl="0" algn="just"/>
            <a:r>
              <a:rPr lang="lt-LT" sz="2100" b="1" dirty="0">
                <a:solidFill>
                  <a:srgbClr val="006B3E"/>
                </a:solidFill>
                <a:latin typeface="Arial" panose="020B0604020202020204" pitchFamily="34" charset="0"/>
                <a:cs typeface="Arial" panose="020B0604020202020204" pitchFamily="34" charset="0"/>
              </a:rPr>
              <a:t>Kaip įvertinti pakankamą / nepakankamą kontekstą aptariant nežinomo autoriaus kūrinį? Kaip dvyliktoko rašinyje tas kontekstas turi veikti? Kadangi negalime reikalauti jo žinių, kontekstas lieka sunkiai įvertinamas. Kas būtų siektina, lauktina?</a:t>
            </a:r>
          </a:p>
          <a:p>
            <a:pPr lvl="0" algn="just"/>
            <a:endParaRPr lang="lt-LT" sz="2100" dirty="0">
              <a:solidFill>
                <a:srgbClr val="006B3E"/>
              </a:solidFill>
              <a:latin typeface="Arial" panose="020B0604020202020204" pitchFamily="34" charset="0"/>
              <a:cs typeface="Arial" panose="020B0604020202020204" pitchFamily="34" charset="0"/>
            </a:endParaRPr>
          </a:p>
        </p:txBody>
      </p:sp>
      <p:sp>
        <p:nvSpPr>
          <p:cNvPr id="4" name="Rectangle 3"/>
          <p:cNvSpPr/>
          <p:nvPr/>
        </p:nvSpPr>
        <p:spPr>
          <a:xfrm>
            <a:off x="266700" y="2604046"/>
            <a:ext cx="11658599" cy="1554272"/>
          </a:xfrm>
          <a:prstGeom prst="rect">
            <a:avLst/>
          </a:prstGeom>
        </p:spPr>
        <p:txBody>
          <a:bodyPr wrap="square">
            <a:spAutoFit/>
          </a:bodyPr>
          <a:lstStyle/>
          <a:p>
            <a:pPr lvl="0" algn="just"/>
            <a:r>
              <a:rPr lang="lt-LT" sz="1900" dirty="0">
                <a:solidFill>
                  <a:prstClr val="black"/>
                </a:solidFill>
                <a:latin typeface="Arial" panose="020B0604020202020204" pitchFamily="34" charset="0"/>
                <a:cs typeface="Arial" panose="020B0604020202020204" pitchFamily="34" charset="0"/>
              </a:rPr>
              <a:t>Kaip ankstesnėse VBE vertinimo normose, taip ir naujosiose išlieka „platesnio kultūrinio konteksto“ kriterijus. „Pakankamas“ kontekstas yra </a:t>
            </a:r>
            <a:r>
              <a:rPr lang="lt-LT" sz="1900" b="1" dirty="0">
                <a:solidFill>
                  <a:schemeClr val="accent4">
                    <a:lumMod val="25000"/>
                  </a:schemeClr>
                </a:solidFill>
                <a:latin typeface="Arial" panose="020B0604020202020204" pitchFamily="34" charset="0"/>
                <a:cs typeface="Arial" panose="020B0604020202020204" pitchFamily="34" charset="0"/>
              </a:rPr>
              <a:t>bet kokiu būdu</a:t>
            </a:r>
            <a:r>
              <a:rPr lang="lt-LT" sz="1900" dirty="0">
                <a:solidFill>
                  <a:prstClr val="black"/>
                </a:solidFill>
                <a:latin typeface="Arial" panose="020B0604020202020204" pitchFamily="34" charset="0"/>
                <a:cs typeface="Arial" panose="020B0604020202020204" pitchFamily="34" charset="0"/>
              </a:rPr>
              <a:t>, tačiau </a:t>
            </a:r>
            <a:r>
              <a:rPr lang="lt-LT" sz="1900" b="1" dirty="0">
                <a:solidFill>
                  <a:schemeClr val="accent4">
                    <a:lumMod val="25000"/>
                  </a:schemeClr>
                </a:solidFill>
                <a:latin typeface="Arial" panose="020B0604020202020204" pitchFamily="34" charset="0"/>
                <a:cs typeface="Arial" panose="020B0604020202020204" pitchFamily="34" charset="0"/>
              </a:rPr>
              <a:t>tikslingai ir tinkamai, pasitelktas </a:t>
            </a:r>
            <a:r>
              <a:rPr lang="lt-LT" sz="1900" dirty="0">
                <a:solidFill>
                  <a:prstClr val="black"/>
                </a:solidFill>
                <a:latin typeface="Arial" panose="020B0604020202020204" pitchFamily="34" charset="0"/>
                <a:cs typeface="Arial" panose="020B0604020202020204" pitchFamily="34" charset="0"/>
              </a:rPr>
              <a:t>platesnis rašančiojo (-</a:t>
            </a:r>
            <a:r>
              <a:rPr lang="lt-LT" sz="1900" dirty="0" err="1">
                <a:solidFill>
                  <a:prstClr val="black"/>
                </a:solidFill>
                <a:latin typeface="Arial" panose="020B0604020202020204" pitchFamily="34" charset="0"/>
                <a:cs typeface="Arial" panose="020B0604020202020204" pitchFamily="34" charset="0"/>
              </a:rPr>
              <a:t>osios</a:t>
            </a:r>
            <a:r>
              <a:rPr lang="lt-LT" sz="1900" dirty="0">
                <a:solidFill>
                  <a:prstClr val="black"/>
                </a:solidFill>
                <a:latin typeface="Arial" panose="020B0604020202020204" pitchFamily="34" charset="0"/>
                <a:cs typeface="Arial" panose="020B0604020202020204" pitchFamily="34" charset="0"/>
              </a:rPr>
              <a:t>) kultūrinis akiratis, </a:t>
            </a:r>
            <a:r>
              <a:rPr lang="lt-LT" sz="1900" b="1" dirty="0">
                <a:solidFill>
                  <a:schemeClr val="accent4">
                    <a:lumMod val="25000"/>
                  </a:schemeClr>
                </a:solidFill>
                <a:latin typeface="Arial" panose="020B0604020202020204" pitchFamily="34" charset="0"/>
                <a:cs typeface="Arial" panose="020B0604020202020204" pitchFamily="34" charset="0"/>
              </a:rPr>
              <a:t>derantis su interpretacijos aspektu ir duotu tekstu</a:t>
            </a:r>
            <a:r>
              <a:rPr lang="lt-LT" sz="1900" dirty="0">
                <a:solidFill>
                  <a:prstClr val="black"/>
                </a:solidFill>
                <a:latin typeface="Arial" panose="020B0604020202020204" pitchFamily="34" charset="0"/>
                <a:cs typeface="Arial" panose="020B0604020202020204" pitchFamily="34" charset="0"/>
              </a:rPr>
              <a:t>.</a:t>
            </a:r>
          </a:p>
          <a:p>
            <a:pPr lvl="0" algn="just"/>
            <a:r>
              <a:rPr lang="lt-LT" sz="1900" dirty="0">
                <a:solidFill>
                  <a:prstClr val="black"/>
                </a:solidFill>
                <a:latin typeface="Arial" panose="020B0604020202020204" pitchFamily="34" charset="0"/>
                <a:cs typeface="Arial" panose="020B0604020202020204" pitchFamily="34" charset="0"/>
              </a:rPr>
              <a:t>Analizuojant konkretų tekstą, „platesnis kultūrinis akiratis“ gali būti kūrinio temos, problemos sugretinimas su kitu panašiu kūriniu, taip pat – kūrinyje minimų </a:t>
            </a:r>
            <a:r>
              <a:rPr lang="lt-LT" sz="1900" dirty="0" err="1">
                <a:solidFill>
                  <a:prstClr val="black"/>
                </a:solidFill>
                <a:latin typeface="Arial" panose="020B0604020202020204" pitchFamily="34" charset="0"/>
                <a:cs typeface="Arial" panose="020B0604020202020204" pitchFamily="34" charset="0"/>
              </a:rPr>
              <a:t>intertekstų</a:t>
            </a:r>
            <a:r>
              <a:rPr lang="lt-LT" sz="1900" dirty="0">
                <a:solidFill>
                  <a:prstClr val="black"/>
                </a:solidFill>
                <a:latin typeface="Arial" panose="020B0604020202020204" pitchFamily="34" charset="0"/>
                <a:cs typeface="Arial" panose="020B0604020202020204" pitchFamily="34" charset="0"/>
              </a:rPr>
              <a:t> tikslingas išplėtojimas, įprasminimas. Pvz.:</a:t>
            </a:r>
          </a:p>
        </p:txBody>
      </p:sp>
      <p:sp>
        <p:nvSpPr>
          <p:cNvPr id="5" name="Rectangle 4"/>
          <p:cNvSpPr/>
          <p:nvPr/>
        </p:nvSpPr>
        <p:spPr>
          <a:xfrm>
            <a:off x="4114800" y="4166555"/>
            <a:ext cx="6096000" cy="2391424"/>
          </a:xfrm>
          <a:prstGeom prst="rect">
            <a:avLst/>
          </a:prstGeom>
        </p:spPr>
        <p:txBody>
          <a:bodyPr>
            <a:spAutoFit/>
          </a:bodyPr>
          <a:lstStyle/>
          <a:p>
            <a:pPr lvl="0">
              <a:lnSpc>
                <a:spcPct val="107000"/>
              </a:lnSpc>
            </a:pPr>
            <a:r>
              <a:rPr lang="lt-LT" sz="2000" kern="100" dirty="0">
                <a:solidFill>
                  <a:srgbClr val="4472C4">
                    <a:lumMod val="75000"/>
                  </a:srgbClr>
                </a:solidFill>
                <a:latin typeface="Arial" panose="020B0604020202020204" pitchFamily="34" charset="0"/>
                <a:ea typeface="Aptos" panose="020B0004020202020204" pitchFamily="34" charset="0"/>
                <a:cs typeface="Arial" panose="020B0604020202020204" pitchFamily="34" charset="0"/>
              </a:rPr>
              <a:t>[...]</a:t>
            </a:r>
          </a:p>
          <a:p>
            <a:pPr lvl="0"/>
            <a:r>
              <a:rPr lang="lt-LT" sz="2000" dirty="0">
                <a:solidFill>
                  <a:srgbClr val="4472C4">
                    <a:lumMod val="75000"/>
                  </a:srgbClr>
                </a:solidFill>
                <a:latin typeface="Arial" panose="020B0604020202020204" pitchFamily="34" charset="0"/>
                <a:cs typeface="Arial" panose="020B0604020202020204" pitchFamily="34" charset="0"/>
              </a:rPr>
              <a:t>O mūsų </a:t>
            </a:r>
            <a:r>
              <a:rPr lang="lt-LT" sz="2000" b="1" dirty="0">
                <a:solidFill>
                  <a:srgbClr val="4472C4">
                    <a:lumMod val="75000"/>
                  </a:srgbClr>
                </a:solidFill>
                <a:latin typeface="Arial" panose="020B0604020202020204" pitchFamily="34" charset="0"/>
                <a:cs typeface="Arial" panose="020B0604020202020204" pitchFamily="34" charset="0"/>
              </a:rPr>
              <a:t>Trojos</a:t>
            </a:r>
            <a:r>
              <a:rPr lang="lt-LT" sz="2000" dirty="0">
                <a:solidFill>
                  <a:srgbClr val="4472C4">
                    <a:lumMod val="75000"/>
                  </a:srgbClr>
                </a:solidFill>
                <a:latin typeface="Arial" panose="020B0604020202020204" pitchFamily="34" charset="0"/>
                <a:cs typeface="Arial" panose="020B0604020202020204" pitchFamily="34" charset="0"/>
              </a:rPr>
              <a:t> vis dar skaisčiai dega,</a:t>
            </a:r>
          </a:p>
          <a:p>
            <a:pPr lvl="0"/>
            <a:r>
              <a:rPr lang="lt-LT" sz="2000" b="1" dirty="0">
                <a:solidFill>
                  <a:srgbClr val="4472C4">
                    <a:lumMod val="75000"/>
                  </a:srgbClr>
                </a:solidFill>
                <a:latin typeface="Arial" panose="020B0604020202020204" pitchFamily="34" charset="0"/>
                <a:cs typeface="Arial" panose="020B0604020202020204" pitchFamily="34" charset="0"/>
              </a:rPr>
              <a:t>Sodoma</a:t>
            </a:r>
            <a:r>
              <a:rPr lang="lt-LT" sz="20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r>
              <a:rPr lang="lt-LT" sz="2000" b="1" dirty="0">
                <a:solidFill>
                  <a:srgbClr val="4472C4">
                    <a:lumMod val="75000"/>
                  </a:srgbClr>
                </a:solidFill>
                <a:latin typeface="Arial" panose="020B0604020202020204" pitchFamily="34" charset="0"/>
                <a:cs typeface="Arial" panose="020B0604020202020204" pitchFamily="34" charset="0"/>
              </a:rPr>
              <a:t> </a:t>
            </a:r>
            <a:r>
              <a:rPr lang="lt-LT" sz="2000" dirty="0">
                <a:solidFill>
                  <a:srgbClr val="4472C4">
                    <a:lumMod val="75000"/>
                  </a:srgbClr>
                </a:solidFill>
                <a:latin typeface="Arial" panose="020B0604020202020204" pitchFamily="34" charset="0"/>
                <a:cs typeface="Arial" panose="020B0604020202020204" pitchFamily="34" charset="0"/>
              </a:rPr>
              <a:t>mūsų ir </a:t>
            </a:r>
            <a:r>
              <a:rPr lang="lt-LT" sz="2000" b="1" dirty="0">
                <a:solidFill>
                  <a:srgbClr val="4472C4">
                    <a:lumMod val="75000"/>
                  </a:srgbClr>
                </a:solidFill>
                <a:latin typeface="Arial" panose="020B0604020202020204" pitchFamily="34" charset="0"/>
                <a:cs typeface="Arial" panose="020B0604020202020204" pitchFamily="34" charset="0"/>
              </a:rPr>
              <a:t>Gomora</a:t>
            </a:r>
            <a:r>
              <a:rPr lang="lt-LT" sz="20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r>
              <a:rPr lang="lt-LT" sz="2000" dirty="0">
                <a:solidFill>
                  <a:srgbClr val="4472C4">
                    <a:lumMod val="75000"/>
                  </a:srgbClr>
                </a:solidFill>
                <a:latin typeface="Arial" panose="020B0604020202020204" pitchFamily="34" charset="0"/>
                <a:cs typeface="Arial" panose="020B0604020202020204" pitchFamily="34" charset="0"/>
              </a:rPr>
              <a:t> klesti,</a:t>
            </a:r>
          </a:p>
          <a:p>
            <a:pPr lvl="0"/>
            <a:r>
              <a:rPr lang="lt-LT" sz="2000" dirty="0">
                <a:solidFill>
                  <a:srgbClr val="4472C4">
                    <a:lumMod val="75000"/>
                  </a:srgbClr>
                </a:solidFill>
                <a:latin typeface="Arial" panose="020B0604020202020204" pitchFamily="34" charset="0"/>
                <a:cs typeface="Arial" panose="020B0604020202020204" pitchFamily="34" charset="0"/>
              </a:rPr>
              <a:t>dar vienai nakčiai grįšim į Čikagą,</a:t>
            </a:r>
          </a:p>
          <a:p>
            <a:pPr lvl="0"/>
            <a:r>
              <a:rPr lang="lt-LT" sz="2000" dirty="0">
                <a:solidFill>
                  <a:srgbClr val="4472C4">
                    <a:lumMod val="75000"/>
                  </a:srgbClr>
                </a:solidFill>
                <a:latin typeface="Arial" panose="020B0604020202020204" pitchFamily="34" charset="0"/>
                <a:cs typeface="Arial" panose="020B0604020202020204" pitchFamily="34" charset="0"/>
              </a:rPr>
              <a:t>paskui galėsit mus </a:t>
            </a:r>
            <a:r>
              <a:rPr lang="lt-LT" sz="2000" b="1" dirty="0" err="1">
                <a:solidFill>
                  <a:srgbClr val="4472C4">
                    <a:lumMod val="75000"/>
                  </a:srgbClr>
                </a:solidFill>
                <a:latin typeface="Arial" panose="020B0604020202020204" pitchFamily="34" charset="0"/>
                <a:cs typeface="Arial" panose="020B0604020202020204" pitchFamily="34" charset="0"/>
              </a:rPr>
              <a:t>Pompėjoj</a:t>
            </a:r>
            <a:r>
              <a:rPr lang="lt-LT" sz="2000" b="1" baseline="30000" dirty="0">
                <a:solidFill>
                  <a:srgbClr val="4472C4">
                    <a:lumMod val="75000"/>
                  </a:srgbClr>
                </a:solidFill>
                <a:latin typeface="Arial" panose="020B0604020202020204" pitchFamily="34" charset="0"/>
                <a:cs typeface="Arial" panose="020B0604020202020204" pitchFamily="34" charset="0"/>
                <a:sym typeface="Symbol" panose="05050102010706020507" pitchFamily="18" charset="2"/>
              </a:rPr>
              <a:t> </a:t>
            </a:r>
            <a:r>
              <a:rPr lang="lt-LT" sz="2000" dirty="0">
                <a:solidFill>
                  <a:srgbClr val="4472C4">
                    <a:lumMod val="75000"/>
                  </a:srgbClr>
                </a:solidFill>
                <a:latin typeface="Arial" panose="020B0604020202020204" pitchFamily="34" charset="0"/>
                <a:cs typeface="Arial" panose="020B0604020202020204" pitchFamily="34" charset="0"/>
              </a:rPr>
              <a:t> rasti. </a:t>
            </a:r>
          </a:p>
          <a:p>
            <a:pPr lvl="0"/>
            <a:r>
              <a:rPr lang="lt-LT" sz="2000" dirty="0">
                <a:solidFill>
                  <a:srgbClr val="4472C4">
                    <a:lumMod val="75000"/>
                  </a:srgbClr>
                </a:solidFill>
                <a:latin typeface="Arial" panose="020B0604020202020204" pitchFamily="34" charset="0"/>
                <a:cs typeface="Arial" panose="020B0604020202020204" pitchFamily="34" charset="0"/>
              </a:rPr>
              <a:t>[...]</a:t>
            </a:r>
          </a:p>
          <a:p>
            <a:pPr lvl="0"/>
            <a:r>
              <a:rPr lang="lt-LT" sz="1400" dirty="0">
                <a:solidFill>
                  <a:srgbClr val="4472C4">
                    <a:lumMod val="75000"/>
                  </a:srgbClr>
                </a:solidFill>
                <a:latin typeface="Arial" panose="020B0604020202020204" pitchFamily="34" charset="0"/>
                <a:cs typeface="Arial" panose="020B0604020202020204" pitchFamily="34" charset="0"/>
              </a:rPr>
              <a:t>(Daiva Čepauskaitė, „Draugams“)</a:t>
            </a:r>
          </a:p>
          <a:p>
            <a:pPr lvl="0"/>
            <a:endParaRPr lang="lt-LT" sz="1400" dirty="0">
              <a:solidFill>
                <a:srgbClr val="4472C4">
                  <a:lumMod val="7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5686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14513"/>
            <a:ext cx="10401300" cy="338554"/>
          </a:xfrm>
          <a:prstGeom prst="rect">
            <a:avLst/>
          </a:prstGeom>
        </p:spPr>
        <p:txBody>
          <a:bodyPr wrap="square">
            <a:spAutoFit/>
          </a:bodyPr>
          <a:lstStyle/>
          <a:p>
            <a:pPr lvl="0"/>
            <a:r>
              <a:rPr lang="lt-LT" sz="16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sp>
        <p:nvSpPr>
          <p:cNvPr id="3" name="Rectangle 2"/>
          <p:cNvSpPr/>
          <p:nvPr/>
        </p:nvSpPr>
        <p:spPr>
          <a:xfrm>
            <a:off x="228600" y="703386"/>
            <a:ext cx="10620375" cy="674031"/>
          </a:xfrm>
          <a:prstGeom prst="rect">
            <a:avLst/>
          </a:prstGeom>
        </p:spPr>
        <p:txBody>
          <a:bodyPr wrap="square">
            <a:spAutoFit/>
          </a:bodyPr>
          <a:lstStyle/>
          <a:p>
            <a:pPr lvl="0" algn="just">
              <a:lnSpc>
                <a:spcPct val="90000"/>
              </a:lnSpc>
              <a:spcBef>
                <a:spcPts val="1000"/>
              </a:spcBef>
            </a:pPr>
            <a:r>
              <a:rPr lang="lt-LT" sz="2100" b="1" dirty="0">
                <a:solidFill>
                  <a:srgbClr val="006B3E"/>
                </a:solidFill>
                <a:latin typeface="Arial" panose="020B0604020202020204" pitchFamily="34" charset="0"/>
                <a:cs typeface="Arial" panose="020B0604020202020204" pitchFamily="34" charset="0"/>
              </a:rPr>
              <a:t>Kiek kontekstų užtenka? Ar pakanka, kad mokinys, nagrinėdamas duotą tekstą, jį palygina su kitu skaitytu tekstu teminiu, problemos, idėjiniu aspektais? </a:t>
            </a:r>
          </a:p>
        </p:txBody>
      </p:sp>
      <p:sp>
        <p:nvSpPr>
          <p:cNvPr id="4" name="TextBox 3"/>
          <p:cNvSpPr txBox="1"/>
          <p:nvPr/>
        </p:nvSpPr>
        <p:spPr>
          <a:xfrm>
            <a:off x="333375" y="1527736"/>
            <a:ext cx="11430000" cy="5216813"/>
          </a:xfrm>
          <a:prstGeom prst="rect">
            <a:avLst/>
          </a:prstGeom>
          <a:noFill/>
        </p:spPr>
        <p:txBody>
          <a:bodyPr wrap="square" rtlCol="0">
            <a:spAutoFit/>
          </a:bodyPr>
          <a:lstStyle/>
          <a:p>
            <a:r>
              <a:rPr lang="lt-LT" b="1" dirty="0">
                <a:solidFill>
                  <a:schemeClr val="accent4">
                    <a:lumMod val="25000"/>
                  </a:schemeClr>
                </a:solidFill>
                <a:latin typeface="Arial" panose="020B0604020202020204" pitchFamily="34" charset="0"/>
                <a:cs typeface="Arial" panose="020B0604020202020204" pitchFamily="34" charset="0"/>
              </a:rPr>
              <a:t>Pakanka, jei</a:t>
            </a:r>
            <a:r>
              <a:rPr lang="lt-LT" dirty="0">
                <a:latin typeface="Arial" panose="020B0604020202020204" pitchFamily="34" charset="0"/>
                <a:cs typeface="Arial" panose="020B0604020202020204" pitchFamily="34" charset="0"/>
              </a:rPr>
              <a:t> kontekstu remiamasi tikslingai  ir tinkamai. Kontekstas turėtų pastiprinti plėtojamą mintį.</a:t>
            </a:r>
          </a:p>
          <a:p>
            <a:endParaRPr lang="lt-LT" sz="2000" dirty="0">
              <a:latin typeface="Arial" panose="020B0604020202020204" pitchFamily="34" charset="0"/>
              <a:cs typeface="Arial" panose="020B0604020202020204" pitchFamily="34" charset="0"/>
            </a:endParaRPr>
          </a:p>
          <a:p>
            <a:pPr algn="just">
              <a:lnSpc>
                <a:spcPct val="150000"/>
              </a:lnSpc>
            </a:pPr>
            <a:r>
              <a:rPr lang="lt-LT" sz="1400" dirty="0">
                <a:latin typeface="Arial" panose="020B0604020202020204" pitchFamily="34" charset="0"/>
                <a:cs typeface="Arial" panose="020B0604020202020204" pitchFamily="34" charset="0"/>
              </a:rPr>
              <a:t> Nuo pirmų eilėraščio eilučių skaitome lyrinės </a:t>
            </a:r>
            <a:r>
              <a:rPr lang="lt-LT" sz="1400" dirty="0" err="1">
                <a:latin typeface="Arial" panose="020B0604020202020204" pitchFamily="34" charset="0"/>
                <a:cs typeface="Arial" panose="020B0604020202020204" pitchFamily="34" charset="0"/>
              </a:rPr>
              <a:t>subjektės</a:t>
            </a:r>
            <a:r>
              <a:rPr lang="lt-LT" sz="1400" dirty="0">
                <a:latin typeface="Arial" panose="020B0604020202020204" pitchFamily="34" charset="0"/>
                <a:cs typeface="Arial" panose="020B0604020202020204" pitchFamily="34" charset="0"/>
              </a:rPr>
              <a:t> paradoksalias įžvalgas apie savo aplinką – miestą. Pirmoje eilutėje lyrinė </a:t>
            </a:r>
            <a:r>
              <a:rPr lang="lt-LT" sz="1400" dirty="0" err="1">
                <a:latin typeface="Arial" panose="020B0604020202020204" pitchFamily="34" charset="0"/>
                <a:cs typeface="Arial" panose="020B0604020202020204" pitchFamily="34" charset="0"/>
              </a:rPr>
              <a:t>subjektė</a:t>
            </a:r>
            <a:r>
              <a:rPr lang="lt-LT" sz="1400" dirty="0">
                <a:latin typeface="Arial" panose="020B0604020202020204" pitchFamily="34" charset="0"/>
                <a:cs typeface="Arial" panose="020B0604020202020204" pitchFamily="34" charset="0"/>
              </a:rPr>
              <a:t> atskleidžia savo intenciją (norą ar būtinumą) slėptis, tačiau miestas to pasiūlyti negali („Šis miestas per mažas“), nes čia gali sutikti ir tuos, kuriuos nori sutikti, ir tuos, kurių mieliau vengtum (1 posmas). Antrame posme sakoma, kad dažniausiai su kitais susiduriama prekybos centruose, kurie yra tarsi paties miesto metonimijos. </a:t>
            </a:r>
            <a:r>
              <a:rPr lang="lt-LT" sz="1400" b="1" dirty="0">
                <a:solidFill>
                  <a:schemeClr val="accent4">
                    <a:lumMod val="25000"/>
                  </a:schemeClr>
                </a:solidFill>
                <a:latin typeface="Arial" panose="020B0604020202020204" pitchFamily="34" charset="0"/>
                <a:cs typeface="Arial" panose="020B0604020202020204" pitchFamily="34" charset="0"/>
              </a:rPr>
              <a:t>Prancūzų filosofas Henri </a:t>
            </a:r>
            <a:r>
              <a:rPr lang="lt-LT" sz="1400" b="1" dirty="0" err="1">
                <a:solidFill>
                  <a:schemeClr val="accent4">
                    <a:lumMod val="25000"/>
                  </a:schemeClr>
                </a:solidFill>
                <a:latin typeface="Arial" panose="020B0604020202020204" pitchFamily="34" charset="0"/>
                <a:cs typeface="Arial" panose="020B0604020202020204" pitchFamily="34" charset="0"/>
              </a:rPr>
              <a:t>Lefebvre’as</a:t>
            </a:r>
            <a:r>
              <a:rPr lang="lt-LT" sz="1400" b="1" dirty="0">
                <a:solidFill>
                  <a:schemeClr val="accent4">
                    <a:lumMod val="25000"/>
                  </a:schemeClr>
                </a:solidFill>
                <a:latin typeface="Arial" panose="020B0604020202020204" pitchFamily="34" charset="0"/>
                <a:cs typeface="Arial" panose="020B0604020202020204" pitchFamily="34" charset="0"/>
              </a:rPr>
              <a:t>, svarstęs apie kapitalizmo įtaką miestui, teigė, kad prekybos centras yra sukonstruotas kaip miestas mieste su savo schemomis ir taisyklėmis. Anot jo, prekybos centrai prekiauja emocijomis, čia žmonės ateina ne tik apsipirkti, bet ir pabendrauti ar tiesiog pabūti šiltoje (ar vėsioje), šviesioje, švarioje aplinkoje.</a:t>
            </a:r>
            <a:r>
              <a:rPr lang="lt-LT" sz="1400" dirty="0">
                <a:solidFill>
                  <a:schemeClr val="accent4">
                    <a:lumMod val="25000"/>
                  </a:schemeClr>
                </a:solidFill>
                <a:latin typeface="Arial" panose="020B0604020202020204" pitchFamily="34" charset="0"/>
                <a:cs typeface="Arial" panose="020B0604020202020204" pitchFamily="34" charset="0"/>
              </a:rPr>
              <a:t> </a:t>
            </a:r>
            <a:r>
              <a:rPr lang="lt-LT" sz="1400" dirty="0">
                <a:latin typeface="Arial" panose="020B0604020202020204" pitchFamily="34" charset="0"/>
                <a:cs typeface="Arial" panose="020B0604020202020204" pitchFamily="34" charset="0"/>
              </a:rPr>
              <a:t>Todėl paradoksalu atrodo, kad eilėraščio lyrinė </a:t>
            </a:r>
            <a:r>
              <a:rPr lang="lt-LT" sz="1400" dirty="0" err="1">
                <a:latin typeface="Arial" panose="020B0604020202020204" pitchFamily="34" charset="0"/>
                <a:cs typeface="Arial" panose="020B0604020202020204" pitchFamily="34" charset="0"/>
              </a:rPr>
              <a:t>subjektė</a:t>
            </a:r>
            <a:r>
              <a:rPr lang="lt-LT" sz="1400" dirty="0">
                <a:latin typeface="Arial" panose="020B0604020202020204" pitchFamily="34" charset="0"/>
                <a:cs typeface="Arial" panose="020B0604020202020204" pitchFamily="34" charset="0"/>
              </a:rPr>
              <a:t> toje vietoje, kuri skirta bendrauti ir patirti kapitalizmo euforiją, ieško vienatvės, nori pasislėpti, tapti nepastebima („tenka slėptis“). Taigi, eilėraštyje reflektuojamas modernaus gyvenimo paradoksas – buvimas tarp daugybės žmonių (viešumas) ir siekis pasislėpti (privatumas, anonimiškumas). Vietos nuoroda antrame posme („ten tenka slėptis už skalbimo miltelių“) gali reikšti </a:t>
            </a:r>
            <a:r>
              <a:rPr lang="lt-LT" sz="1400" dirty="0" err="1">
                <a:latin typeface="Arial" panose="020B0604020202020204" pitchFamily="34" charset="0"/>
                <a:cs typeface="Arial" panose="020B0604020202020204" pitchFamily="34" charset="0"/>
              </a:rPr>
              <a:t>subjektės</a:t>
            </a:r>
            <a:r>
              <a:rPr lang="lt-LT" sz="1400" dirty="0">
                <a:latin typeface="Arial" panose="020B0604020202020204" pitchFamily="34" charset="0"/>
                <a:cs typeface="Arial" panose="020B0604020202020204" pitchFamily="34" charset="0"/>
              </a:rPr>
              <a:t> intenciją visiškai išnykti iš kitų žmonių akiračio (lyg būtum nešvarumas, dėmė) ir kartu – kaip sakoma eilėraštyje – tai „subtili nuoroda į sielos išskaistinimą“. </a:t>
            </a:r>
            <a:r>
              <a:rPr lang="lt-LT" sz="1400" b="1" dirty="0">
                <a:solidFill>
                  <a:schemeClr val="accent4">
                    <a:lumMod val="25000"/>
                  </a:schemeClr>
                </a:solidFill>
                <a:latin typeface="Arial" panose="020B0604020202020204" pitchFamily="34" charset="0"/>
                <a:cs typeface="Arial" panose="020B0604020202020204" pitchFamily="34" charset="0"/>
              </a:rPr>
              <a:t>Žodžių junginys „sielos išskaistinimas“ priklauso krikščioniškam kontekstui ir suponuoja apsunkusią žmogaus sąžinę, nuodėmingumą.</a:t>
            </a:r>
            <a:r>
              <a:rPr lang="lt-LT" sz="1400" b="1" dirty="0">
                <a:latin typeface="Arial" panose="020B0604020202020204" pitchFamily="34" charset="0"/>
                <a:cs typeface="Arial" panose="020B0604020202020204" pitchFamily="34" charset="0"/>
              </a:rPr>
              <a:t> </a:t>
            </a:r>
            <a:r>
              <a:rPr lang="lt-LT" sz="1400" dirty="0">
                <a:latin typeface="Arial" panose="020B0604020202020204" pitchFamily="34" charset="0"/>
                <a:cs typeface="Arial" panose="020B0604020202020204" pitchFamily="34" charset="0"/>
              </a:rPr>
              <a:t>Galbūt būtent dėl tų „nuodėmių“ modernūs žmonės vieni kitų ir vengia, nori slėptis, užsisklęsti?</a:t>
            </a:r>
          </a:p>
          <a:p>
            <a:pPr algn="just"/>
            <a:endParaRPr lang="lt-LT" sz="1400" dirty="0">
              <a:latin typeface="Arial" panose="020B0604020202020204" pitchFamily="34" charset="0"/>
              <a:cs typeface="Arial" panose="020B0604020202020204" pitchFamily="34" charset="0"/>
            </a:endParaRPr>
          </a:p>
          <a:p>
            <a:pPr algn="just"/>
            <a:r>
              <a:rPr lang="lt-LT" sz="800" dirty="0">
                <a:latin typeface="Arial" panose="020B0604020202020204" pitchFamily="34" charset="0"/>
                <a:cs typeface="Arial" panose="020B0604020202020204" pitchFamily="34" charset="0"/>
              </a:rPr>
              <a:t>https://www.nsa.smm.lt/wp-content/uploads/2024/09/Grozinio-teksto-interpretavimas.-Auksteniojo-lygio-darbu-pavyzdziai-ir-ju-vertinimas_AR.pdf</a:t>
            </a:r>
          </a:p>
        </p:txBody>
      </p:sp>
    </p:spTree>
    <p:extLst>
      <p:ext uri="{BB962C8B-B14F-4D97-AF65-F5344CB8AC3E}">
        <p14:creationId xmlns:p14="http://schemas.microsoft.com/office/powerpoint/2010/main" val="3904359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124" y="441752"/>
            <a:ext cx="10277475"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925" y="1068362"/>
            <a:ext cx="7810499" cy="4613106"/>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3035300" y="2390775"/>
              <a:ext cx="3852863" cy="0"/>
            </p14:xfrm>
          </p:contentPart>
        </mc:Choice>
        <mc:Fallback xmlns="">
          <p:pic>
            <p:nvPicPr>
              <p:cNvPr id="4" name="Ink 3"/>
              <p:cNvPicPr/>
              <p:nvPr/>
            </p:nvPicPr>
            <p:blipFill>
              <a:blip r:embed="rId4"/>
              <a:stretch>
                <a:fillRect/>
              </a:stretch>
            </p:blipFill>
            <p:spPr>
              <a:xfrm>
                <a:off x="2981303" y="2390775"/>
                <a:ext cx="3960857" cy="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p14:cNvContentPartPr/>
              <p14:nvPr/>
            </p14:nvContentPartPr>
            <p14:xfrm>
              <a:off x="3173413" y="3652864"/>
              <a:ext cx="3863975" cy="120650"/>
            </p14:xfrm>
          </p:contentPart>
        </mc:Choice>
        <mc:Fallback xmlns="">
          <p:pic>
            <p:nvPicPr>
              <p:cNvPr id="5" name="Ink 4"/>
              <p:cNvPicPr/>
              <p:nvPr/>
            </p:nvPicPr>
            <p:blipFill>
              <a:blip r:embed="rId6"/>
              <a:stretch>
                <a:fillRect/>
              </a:stretch>
            </p:blipFill>
            <p:spPr>
              <a:xfrm>
                <a:off x="3119412" y="3544819"/>
                <a:ext cx="3971978" cy="3367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p14:cNvContentPartPr/>
              <p14:nvPr/>
            </p14:nvContentPartPr>
            <p14:xfrm flipV="1">
              <a:off x="7037388" y="2333625"/>
              <a:ext cx="1752600" cy="171450"/>
            </p14:xfrm>
          </p:contentPart>
        </mc:Choice>
        <mc:Fallback xmlns="">
          <p:pic>
            <p:nvPicPr>
              <p:cNvPr id="6" name="Ink 5"/>
              <p:cNvPicPr/>
              <p:nvPr/>
            </p:nvPicPr>
            <p:blipFill>
              <a:blip r:embed="rId8"/>
              <a:stretch>
                <a:fillRect/>
              </a:stretch>
            </p:blipFill>
            <p:spPr>
              <a:xfrm flipV="1">
                <a:off x="6983384" y="2226514"/>
                <a:ext cx="1860607" cy="386032"/>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Ink 6"/>
              <p14:cNvContentPartPr/>
              <p14:nvPr/>
            </p14:nvContentPartPr>
            <p14:xfrm>
              <a:off x="2297113" y="2555721"/>
              <a:ext cx="1752600" cy="171450"/>
            </p14:xfrm>
          </p:contentPart>
        </mc:Choice>
        <mc:Fallback xmlns="">
          <p:pic>
            <p:nvPicPr>
              <p:cNvPr id="7" name="Ink 6"/>
              <p:cNvPicPr/>
              <p:nvPr/>
            </p:nvPicPr>
            <p:blipFill>
              <a:blip r:embed="rId10"/>
              <a:stretch>
                <a:fillRect/>
              </a:stretch>
            </p:blipFill>
            <p:spPr>
              <a:xfrm>
                <a:off x="2243109" y="2448385"/>
                <a:ext cx="1860607" cy="386123"/>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Ink 7"/>
              <p14:cNvContentPartPr/>
              <p14:nvPr/>
            </p14:nvContentPartPr>
            <p14:xfrm>
              <a:off x="7153276" y="3575960"/>
              <a:ext cx="1752600" cy="171450"/>
            </p14:xfrm>
          </p:contentPart>
        </mc:Choice>
        <mc:Fallback xmlns="">
          <p:pic>
            <p:nvPicPr>
              <p:cNvPr id="8" name="Ink 7"/>
              <p:cNvPicPr/>
              <p:nvPr/>
            </p:nvPicPr>
            <p:blipFill>
              <a:blip r:embed="rId12"/>
              <a:stretch>
                <a:fillRect/>
              </a:stretch>
            </p:blipFill>
            <p:spPr>
              <a:xfrm>
                <a:off x="7099283" y="3468624"/>
                <a:ext cx="1860585" cy="386123"/>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Ink 8"/>
              <p14:cNvContentPartPr/>
              <p14:nvPr/>
            </p14:nvContentPartPr>
            <p14:xfrm>
              <a:off x="2297113" y="3852734"/>
              <a:ext cx="1752600" cy="171450"/>
            </p14:xfrm>
          </p:contentPart>
        </mc:Choice>
        <mc:Fallback xmlns="">
          <p:pic>
            <p:nvPicPr>
              <p:cNvPr id="9" name="Ink 8"/>
              <p:cNvPicPr/>
              <p:nvPr/>
            </p:nvPicPr>
            <p:blipFill>
              <a:blip r:embed="rId10"/>
              <a:stretch>
                <a:fillRect/>
              </a:stretch>
            </p:blipFill>
            <p:spPr>
              <a:xfrm>
                <a:off x="2243109" y="3745398"/>
                <a:ext cx="1860607" cy="386123"/>
              </a:xfrm>
              <a:prstGeom prst="rect">
                <a:avLst/>
              </a:prstGeom>
            </p:spPr>
          </p:pic>
        </mc:Fallback>
      </mc:AlternateContent>
    </p:spTree>
    <p:extLst>
      <p:ext uri="{BB962C8B-B14F-4D97-AF65-F5344CB8AC3E}">
        <p14:creationId xmlns:p14="http://schemas.microsoft.com/office/powerpoint/2010/main" val="4146965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821" y="596873"/>
            <a:ext cx="10394302"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2247073578"/>
              </p:ext>
            </p:extLst>
          </p:nvPr>
        </p:nvGraphicFramePr>
        <p:xfrm>
          <a:off x="217715" y="1058538"/>
          <a:ext cx="11865429" cy="5200904"/>
        </p:xfrm>
        <a:graphic>
          <a:graphicData uri="http://schemas.openxmlformats.org/drawingml/2006/table">
            <a:tbl>
              <a:tblPr firstRow="1" bandRow="1">
                <a:tableStyleId>{5C22544A-7EE6-4342-B048-85BDC9FD1C3A}</a:tableStyleId>
              </a:tblPr>
              <a:tblGrid>
                <a:gridCol w="3955143">
                  <a:extLst>
                    <a:ext uri="{9D8B030D-6E8A-4147-A177-3AD203B41FA5}">
                      <a16:colId xmlns:a16="http://schemas.microsoft.com/office/drawing/2014/main" val="2852460484"/>
                    </a:ext>
                  </a:extLst>
                </a:gridCol>
                <a:gridCol w="3955143">
                  <a:extLst>
                    <a:ext uri="{9D8B030D-6E8A-4147-A177-3AD203B41FA5}">
                      <a16:colId xmlns:a16="http://schemas.microsoft.com/office/drawing/2014/main" val="2215913251"/>
                    </a:ext>
                  </a:extLst>
                </a:gridCol>
                <a:gridCol w="3955143">
                  <a:extLst>
                    <a:ext uri="{9D8B030D-6E8A-4147-A177-3AD203B41FA5}">
                      <a16:colId xmlns:a16="http://schemas.microsoft.com/office/drawing/2014/main" val="523058353"/>
                    </a:ext>
                  </a:extLst>
                </a:gridCol>
              </a:tblGrid>
              <a:tr h="306642">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tc>
                  <a:txBody>
                    <a:bodyPr/>
                    <a:lstStyle/>
                    <a:p>
                      <a:pPr algn="ctr"/>
                      <a:r>
                        <a:rPr lang="lt-LT" dirty="0">
                          <a:latin typeface="Arial" panose="020B0604020202020204" pitchFamily="34" charset="0"/>
                          <a:cs typeface="Arial" panose="020B0604020202020204" pitchFamily="34" charset="0"/>
                        </a:rPr>
                        <a:t>Pavyzdys</a:t>
                      </a:r>
                    </a:p>
                  </a:txBody>
                  <a:tcPr/>
                </a:tc>
                <a:extLst>
                  <a:ext uri="{0D108BD9-81ED-4DB2-BD59-A6C34878D82A}">
                    <a16:rowId xmlns:a16="http://schemas.microsoft.com/office/drawing/2014/main" val="554559492"/>
                  </a:ext>
                </a:extLst>
              </a:tr>
              <a:tr h="1287264">
                <a:tc>
                  <a:txBody>
                    <a:bodyPr/>
                    <a:lstStyle/>
                    <a:p>
                      <a:pPr>
                        <a:lnSpc>
                          <a:spcPct val="107000"/>
                        </a:lnSpc>
                        <a:spcAft>
                          <a:spcPts val="800"/>
                        </a:spcAft>
                      </a:pPr>
                      <a:r>
                        <a:rPr lang="lt-LT" sz="1800" dirty="0">
                          <a:effectLst/>
                          <a:latin typeface="Arial" panose="020B0604020202020204" pitchFamily="34" charset="0"/>
                          <a:ea typeface="Calibri" panose="020F0502020204030204" pitchFamily="34" charset="0"/>
                          <a:cs typeface="Arial" panose="020B0604020202020204" pitchFamily="34" charset="0"/>
                        </a:rPr>
                        <a:t>Pakomentuokite rašinius, pateikdami F1 ir F2 klaidų pavyzdžių.</a:t>
                      </a:r>
                    </a:p>
                    <a:p>
                      <a:endParaRPr lang="lt-LT" dirty="0">
                        <a:latin typeface="Arial" panose="020B0604020202020204" pitchFamily="34" charset="0"/>
                        <a:cs typeface="Arial" panose="020B0604020202020204" pitchFamily="34" charset="0"/>
                      </a:endParaRPr>
                    </a:p>
                  </a:txBody>
                  <a:tcPr/>
                </a:tc>
                <a:tc>
                  <a:txBody>
                    <a:bodyPr/>
                    <a:lstStyle/>
                    <a:p>
                      <a:r>
                        <a:rPr lang="lt-LT" dirty="0">
                          <a:latin typeface="Arial" panose="020B0604020202020204" pitchFamily="34" charset="0"/>
                          <a:cs typeface="Arial" panose="020B0604020202020204" pitchFamily="34" charset="0"/>
                        </a:rPr>
                        <a:t>Fakto (F1) klaidomis laikomi netikslumai, susiję su </a:t>
                      </a:r>
                      <a:r>
                        <a:rPr lang="lt-LT" b="1" dirty="0">
                          <a:solidFill>
                            <a:schemeClr val="accent4">
                              <a:lumMod val="25000"/>
                            </a:schemeClr>
                          </a:solidFill>
                          <a:latin typeface="Arial" panose="020B0604020202020204" pitchFamily="34" charset="0"/>
                          <a:cs typeface="Arial" panose="020B0604020202020204" pitchFamily="34" charset="0"/>
                        </a:rPr>
                        <a:t>pasitelktu kontekstu</a:t>
                      </a:r>
                      <a:r>
                        <a:rPr lang="lt-LT" dirty="0">
                          <a:latin typeface="Arial" panose="020B0604020202020204" pitchFamily="34" charset="0"/>
                          <a:cs typeface="Arial" panose="020B0604020202020204" pitchFamily="34" charset="0"/>
                        </a:rPr>
                        <a:t>.</a:t>
                      </a:r>
                    </a:p>
                    <a:p>
                      <a:r>
                        <a:rPr lang="lt-LT" dirty="0">
                          <a:latin typeface="Arial" panose="020B0604020202020204" pitchFamily="34" charset="0"/>
                          <a:cs typeface="Arial" panose="020B0604020202020204" pitchFamily="34" charset="0"/>
                        </a:rPr>
                        <a:t>Fakto (F2) klaidomis laikomi netikslumai, susiję su </a:t>
                      </a:r>
                      <a:r>
                        <a:rPr lang="lt-LT" b="1" dirty="0">
                          <a:solidFill>
                            <a:schemeClr val="accent4">
                              <a:lumMod val="25000"/>
                            </a:schemeClr>
                          </a:solidFill>
                          <a:latin typeface="Arial" panose="020B0604020202020204" pitchFamily="34" charset="0"/>
                          <a:cs typeface="Arial" panose="020B0604020202020204" pitchFamily="34" charset="0"/>
                        </a:rPr>
                        <a:t>pateikto teksto turiniu</a:t>
                      </a:r>
                      <a:r>
                        <a:rPr lang="lt-LT" dirty="0">
                          <a:latin typeface="Arial" panose="020B0604020202020204" pitchFamily="34" charset="0"/>
                          <a:cs typeface="Arial" panose="020B0604020202020204" pitchFamily="34" charset="0"/>
                        </a:rPr>
                        <a:t>.</a:t>
                      </a:r>
                      <a:endParaRPr lang="lt-LT" u="sng" dirty="0">
                        <a:latin typeface="Arial" panose="020B0604020202020204" pitchFamily="34" charset="0"/>
                        <a:cs typeface="Arial" panose="020B0604020202020204" pitchFamily="34" charset="0"/>
                      </a:endParaRPr>
                    </a:p>
                  </a:txBody>
                  <a:tcPr/>
                </a:tc>
                <a:tc>
                  <a:txBody>
                    <a:bodyPr/>
                    <a:lstStyle/>
                    <a:p>
                      <a:r>
                        <a:rPr lang="lt-LT" sz="1600" b="1" u="none" dirty="0">
                          <a:latin typeface="Arial" panose="020B0604020202020204" pitchFamily="34" charset="0"/>
                          <a:cs typeface="Arial" panose="020B0604020202020204" pitchFamily="34" charset="0"/>
                        </a:rPr>
                        <a:t>(F1) </a:t>
                      </a:r>
                      <a:r>
                        <a:rPr lang="lt-LT" sz="1600" u="none" dirty="0">
                          <a:latin typeface="Arial" panose="020B0604020202020204" pitchFamily="34" charset="0"/>
                          <a:cs typeface="Arial" panose="020B0604020202020204" pitchFamily="34" charset="0"/>
                        </a:rPr>
                        <a:t>– Antanas A. Jonynas – XIX a. romantizmo poetas.</a:t>
                      </a:r>
                    </a:p>
                    <a:p>
                      <a:endParaRPr lang="lt-LT" sz="1600" u="none" dirty="0">
                        <a:latin typeface="Arial" panose="020B0604020202020204" pitchFamily="34" charset="0"/>
                        <a:cs typeface="Arial" panose="020B0604020202020204" pitchFamily="34" charset="0"/>
                      </a:endParaRPr>
                    </a:p>
                    <a:p>
                      <a:pPr>
                        <a:lnSpc>
                          <a:spcPct val="110000"/>
                        </a:lnSpc>
                      </a:pPr>
                      <a:r>
                        <a:rPr lang="lt-LT" sz="1600" b="1" u="none" dirty="0">
                          <a:latin typeface="Arial" panose="020B0604020202020204" pitchFamily="34" charset="0"/>
                          <a:cs typeface="Arial" panose="020B0604020202020204" pitchFamily="34" charset="0"/>
                        </a:rPr>
                        <a:t>(F2)</a:t>
                      </a:r>
                      <a:r>
                        <a:rPr lang="lt-LT" sz="1600" u="none" dirty="0">
                          <a:latin typeface="Arial" panose="020B0604020202020204" pitchFamily="34" charset="0"/>
                          <a:cs typeface="Arial" panose="020B0604020202020204" pitchFamily="34" charset="0"/>
                        </a:rPr>
                        <a:t> – Antano A. Jonyno eilėraštyje sakoma, kad „</a:t>
                      </a:r>
                      <a:r>
                        <a:rPr lang="lt-LT" sz="1800" kern="100" dirty="0">
                          <a:effectLst/>
                          <a:latin typeface="Arial" panose="020B0604020202020204" pitchFamily="34" charset="0"/>
                          <a:ea typeface="Aptos" panose="020B0004020202020204" pitchFamily="34" charset="0"/>
                          <a:cs typeface="Arial" panose="020B0604020202020204" pitchFamily="34" charset="0"/>
                        </a:rPr>
                        <a:t>ryto spinduliai aistringai daužo čerpių klavišus“ – t. y. groja tam tikru instrumentu. (</a:t>
                      </a:r>
                      <a:r>
                        <a:rPr lang="lt-LT" sz="1800" i="1" kern="100" dirty="0">
                          <a:effectLst/>
                          <a:latin typeface="Arial" panose="020B0604020202020204" pitchFamily="34" charset="0"/>
                          <a:ea typeface="Aptos" panose="020B0004020202020204" pitchFamily="34" charset="0"/>
                          <a:cs typeface="Arial" panose="020B0604020202020204" pitchFamily="34" charset="0"/>
                        </a:rPr>
                        <a:t>Neatpažinta metafora</a:t>
                      </a:r>
                      <a:r>
                        <a:rPr lang="lt-LT" sz="1800" kern="100" dirty="0">
                          <a:effectLst/>
                          <a:latin typeface="Arial" panose="020B0604020202020204" pitchFamily="34" charset="0"/>
                          <a:ea typeface="Aptos" panose="020B0004020202020204" pitchFamily="34" charset="0"/>
                          <a:cs typeface="Arial" panose="020B0604020202020204" pitchFamily="34" charset="0"/>
                        </a:rPr>
                        <a:t>)</a:t>
                      </a:r>
                    </a:p>
                  </a:txBody>
                  <a:tcPr/>
                </a:tc>
                <a:extLst>
                  <a:ext uri="{0D108BD9-81ED-4DB2-BD59-A6C34878D82A}">
                    <a16:rowId xmlns:a16="http://schemas.microsoft.com/office/drawing/2014/main" val="959356644"/>
                  </a:ext>
                </a:extLst>
              </a:tr>
              <a:tr h="933447">
                <a:tc>
                  <a:txBody>
                    <a:bodyPr/>
                    <a:lstStyle/>
                    <a:p>
                      <a:pPr>
                        <a:lnSpc>
                          <a:spcPct val="107000"/>
                        </a:lnSpc>
                        <a:spcAft>
                          <a:spcPts val="800"/>
                        </a:spcAft>
                      </a:pPr>
                      <a:r>
                        <a:rPr lang="lt-LT" sz="1800" dirty="0">
                          <a:effectLst/>
                          <a:latin typeface="Arial" panose="020B0604020202020204" pitchFamily="34" charset="0"/>
                          <a:ea typeface="Calibri" panose="020F0502020204030204" pitchFamily="34" charset="0"/>
                          <a:cs typeface="Arial" panose="020B0604020202020204" pitchFamily="34" charset="0"/>
                        </a:rPr>
                        <a:t>Meninės teksto raiškos aptarimas – kokio gilumo analizės tikimasi iš mokinio, kad būtų</a:t>
                      </a:r>
                      <a:r>
                        <a:rPr lang="lt-LT" sz="1800" baseline="0" dirty="0">
                          <a:effectLst/>
                          <a:latin typeface="Arial" panose="020B0604020202020204" pitchFamily="34" charset="0"/>
                          <a:ea typeface="Calibri" panose="020F0502020204030204" pitchFamily="34" charset="0"/>
                          <a:cs typeface="Arial" panose="020B0604020202020204" pitchFamily="34" charset="0"/>
                        </a:rPr>
                        <a:t> </a:t>
                      </a:r>
                      <a:r>
                        <a:rPr lang="lt-LT" sz="1800" dirty="0">
                          <a:effectLst/>
                          <a:latin typeface="Arial" panose="020B0604020202020204" pitchFamily="34" charset="0"/>
                          <a:ea typeface="Calibri" panose="020F0502020204030204" pitchFamily="34" charset="0"/>
                          <a:cs typeface="Arial" panose="020B0604020202020204" pitchFamily="34" charset="0"/>
                        </a:rPr>
                        <a:t>vertinamas aukščiausiu įvertinimu.</a:t>
                      </a:r>
                    </a:p>
                  </a:txBody>
                  <a:tcPr/>
                </a:tc>
                <a:tc>
                  <a:txBody>
                    <a:bodyPr/>
                    <a:lstStyle/>
                    <a:p>
                      <a:r>
                        <a:rPr lang="lt-LT" sz="1800" dirty="0">
                          <a:effectLst/>
                          <a:latin typeface="Arial" panose="020B0604020202020204" pitchFamily="34" charset="0"/>
                          <a:ea typeface="Calibri" panose="020F0502020204030204" pitchFamily="34" charset="0"/>
                          <a:cs typeface="Arial" panose="020B0604020202020204" pitchFamily="34" charset="0"/>
                        </a:rPr>
                        <a:t>Meninė teksto raiška – tai ne tik meninės raiškos priemonės, bet ir teksto struktūros ar sintaksės ypatybės, sustiprinančios kūrinio idėją.  </a:t>
                      </a:r>
                      <a:endParaRPr lang="lt-LT" sz="1800" dirty="0">
                        <a:latin typeface="Arial" panose="020B0604020202020204" pitchFamily="34" charset="0"/>
                        <a:cs typeface="Arial" panose="020B0604020202020204" pitchFamily="34" charset="0"/>
                      </a:endParaRPr>
                    </a:p>
                  </a:txBody>
                  <a:tcPr/>
                </a:tc>
                <a:tc>
                  <a:txBody>
                    <a:bodyPr/>
                    <a:lstStyle/>
                    <a:p>
                      <a:r>
                        <a:rPr lang="lt-LT" sz="1800" i="0" dirty="0">
                          <a:latin typeface="Arial" panose="020B0604020202020204" pitchFamily="34" charset="0"/>
                          <a:cs typeface="Arial" panose="020B0604020202020204" pitchFamily="34" charset="0"/>
                        </a:rPr>
                        <a:t>Pvz., Labai ilgi, retoriškai puošnūs, išplėtoti sakiniai-periodai yra aliuzija į klasikinį meną, barokinę estetiką.</a:t>
                      </a:r>
                    </a:p>
                    <a:p>
                      <a:endParaRPr lang="lt-LT" sz="1800" i="0" dirty="0">
                        <a:latin typeface="Arial" panose="020B0604020202020204" pitchFamily="34" charset="0"/>
                        <a:cs typeface="Arial" panose="020B0604020202020204" pitchFamily="34" charset="0"/>
                      </a:endParaRPr>
                    </a:p>
                    <a:p>
                      <a:r>
                        <a:rPr lang="lt-LT" sz="1800" i="0" dirty="0">
                          <a:latin typeface="Arial" panose="020B0604020202020204" pitchFamily="34" charset="0"/>
                          <a:cs typeface="Arial" panose="020B0604020202020204" pitchFamily="34" charset="0"/>
                        </a:rPr>
                        <a:t>Trumpi sakiniai, trumpos pastraipos, tarsi „kapotas“ teksto ritmas padeda kurti nervingumo, nerimo įspūdį.</a:t>
                      </a:r>
                    </a:p>
                    <a:p>
                      <a:endParaRPr lang="lt-LT" sz="1800" i="0" dirty="0">
                        <a:latin typeface="Arial" panose="020B0604020202020204" pitchFamily="34" charset="0"/>
                        <a:cs typeface="Arial" panose="020B0604020202020204" pitchFamily="34" charset="0"/>
                      </a:endParaRPr>
                    </a:p>
                    <a:p>
                      <a:r>
                        <a:rPr lang="lt-LT" sz="1800" i="0" dirty="0">
                          <a:latin typeface="Arial" panose="020B0604020202020204" pitchFamily="34" charset="0"/>
                          <a:cs typeface="Arial" panose="020B0604020202020204" pitchFamily="34" charset="0"/>
                        </a:rPr>
                        <a:t>Ir pan.</a:t>
                      </a:r>
                    </a:p>
                  </a:txBody>
                  <a:tcPr/>
                </a:tc>
                <a:extLst>
                  <a:ext uri="{0D108BD9-81ED-4DB2-BD59-A6C34878D82A}">
                    <a16:rowId xmlns:a16="http://schemas.microsoft.com/office/drawing/2014/main" val="2834569398"/>
                  </a:ext>
                </a:extLst>
              </a:tr>
            </a:tbl>
          </a:graphicData>
        </a:graphic>
      </p:graphicFrame>
    </p:spTree>
    <p:extLst>
      <p:ext uri="{BB962C8B-B14F-4D97-AF65-F5344CB8AC3E}">
        <p14:creationId xmlns:p14="http://schemas.microsoft.com/office/powerpoint/2010/main" val="4080463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675" y="679877"/>
            <a:ext cx="10153650"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266102809"/>
              </p:ext>
            </p:extLst>
          </p:nvPr>
        </p:nvGraphicFramePr>
        <p:xfrm>
          <a:off x="326571" y="1545771"/>
          <a:ext cx="11520590" cy="3865061"/>
        </p:xfrm>
        <a:graphic>
          <a:graphicData uri="http://schemas.openxmlformats.org/drawingml/2006/table">
            <a:tbl>
              <a:tblPr firstRow="1" bandRow="1">
                <a:tableStyleId>{5C22544A-7EE6-4342-B048-85BDC9FD1C3A}</a:tableStyleId>
              </a:tblPr>
              <a:tblGrid>
                <a:gridCol w="5760295">
                  <a:extLst>
                    <a:ext uri="{9D8B030D-6E8A-4147-A177-3AD203B41FA5}">
                      <a16:colId xmlns:a16="http://schemas.microsoft.com/office/drawing/2014/main" val="1660756394"/>
                    </a:ext>
                  </a:extLst>
                </a:gridCol>
                <a:gridCol w="5760295">
                  <a:extLst>
                    <a:ext uri="{9D8B030D-6E8A-4147-A177-3AD203B41FA5}">
                      <a16:colId xmlns:a16="http://schemas.microsoft.com/office/drawing/2014/main" val="1761790020"/>
                    </a:ext>
                  </a:extLst>
                </a:gridCol>
              </a:tblGrid>
              <a:tr h="39431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1150578118"/>
                  </a:ext>
                </a:extLst>
              </a:tr>
              <a:tr h="2464441">
                <a:tc>
                  <a:txBody>
                    <a:bodyPr/>
                    <a:lstStyle/>
                    <a:p>
                      <a:pPr algn="just"/>
                      <a:r>
                        <a:rPr lang="lt-LT" sz="1800" dirty="0">
                          <a:effectLst/>
                          <a:latin typeface="Arial" panose="020B0604020202020204" pitchFamily="34" charset="0"/>
                          <a:ea typeface="Calibri" panose="020F0502020204030204" pitchFamily="34" charset="0"/>
                          <a:cs typeface="Arial" panose="020B0604020202020204" pitchFamily="34" charset="0"/>
                        </a:rPr>
                        <a:t>Ar teisingai suprantu, kad interpretacijos dėstymo dalį gali sudaryti tik viena pastraipa?</a:t>
                      </a:r>
                      <a:endParaRPr lang="lt-LT" dirty="0">
                        <a:latin typeface="Arial" panose="020B0604020202020204" pitchFamily="34" charset="0"/>
                        <a:cs typeface="Arial" panose="020B0604020202020204" pitchFamily="34" charset="0"/>
                      </a:endParaRPr>
                    </a:p>
                  </a:txBody>
                  <a:tcPr/>
                </a:tc>
                <a:tc>
                  <a:txBody>
                    <a:bodyPr/>
                    <a:lstStyle/>
                    <a:p>
                      <a:pPr algn="just"/>
                      <a:r>
                        <a:rPr lang="lt-LT" u="none" dirty="0">
                          <a:latin typeface="Arial" panose="020B0604020202020204" pitchFamily="34" charset="0"/>
                          <a:cs typeface="Arial" panose="020B0604020202020204" pitchFamily="34" charset="0"/>
                        </a:rPr>
                        <a:t>Taip,</a:t>
                      </a:r>
                      <a:r>
                        <a:rPr lang="lt-LT" u="none" baseline="0" dirty="0">
                          <a:latin typeface="Arial" panose="020B0604020202020204" pitchFamily="34" charset="0"/>
                          <a:cs typeface="Arial" panose="020B0604020202020204" pitchFamily="34" charset="0"/>
                        </a:rPr>
                        <a:t> jei </a:t>
                      </a:r>
                      <a:r>
                        <a:rPr lang="lt-LT" sz="1800" u="none" baseline="0" dirty="0">
                          <a:latin typeface="Arial" panose="020B0604020202020204" pitchFamily="34" charset="0"/>
                          <a:cs typeface="Arial" panose="020B0604020202020204" pitchFamily="34" charset="0"/>
                        </a:rPr>
                        <a:t>„</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analizuojamo teksto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tema, problema (-</a:t>
                      </a:r>
                      <a:r>
                        <a:rPr kumimoji="0" lang="lt-LT" sz="1800" b="1" i="0" u="none" strike="noStrike" kern="1200" cap="none" spc="0" normalizeH="0" baseline="0" noProof="0" dirty="0" err="1">
                          <a:ln>
                            <a:noFill/>
                          </a:ln>
                          <a:solidFill>
                            <a:schemeClr val="accent4">
                              <a:lumMod val="25000"/>
                            </a:schemeClr>
                          </a:solidFill>
                          <a:effectLst/>
                          <a:uLnTx/>
                          <a:uFillTx/>
                          <a:latin typeface="Arial" panose="020B0604020202020204" pitchFamily="34" charset="0"/>
                          <a:ea typeface="+mn-ea"/>
                          <a:cs typeface="Arial" panose="020B0604020202020204" pitchFamily="34" charset="0"/>
                        </a:rPr>
                        <a:t>os</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 idėja suprastos, apibendrinamos</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ir pagrįstai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vertinamos</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platesniame kultūriniame, literatūriniame, istoriniame ar autorių biografiniame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kontekste</a:t>
                      </a:r>
                      <a:r>
                        <a:rPr kumimoji="0" lang="lt-LT" sz="1800" b="0"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Motyvuotai išskirti ir išnagrinėti</a:t>
                      </a:r>
                      <a:r>
                        <a:rPr kumimoji="0" lang="lt-LT" sz="1800" b="0"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 </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užduotyje pateikto arba rašančiojo pasirinkto interpretacinio aspekto </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dėmenys</a:t>
                      </a:r>
                      <a:r>
                        <a:rPr kumimoji="0" lang="lt-LT" sz="1800" b="1" i="0" u="none" strike="noStrike" kern="1200" cap="none" spc="0" normalizeH="0" baseline="3000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1</a:t>
                      </a:r>
                      <a:r>
                        <a:rPr kumimoji="0" lang="lt-LT" sz="180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 atskleidžiamos jų sąsajos</a:t>
                      </a:r>
                      <a:r>
                        <a:rPr kumimoji="0" lang="lt-LT"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lang="lt-LT" sz="1800" u="non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41173161"/>
                  </a:ext>
                </a:extLst>
              </a:tr>
              <a:tr h="1006310">
                <a:tc>
                  <a:txBody>
                    <a:bodyPr/>
                    <a:lstStyle/>
                    <a:p>
                      <a:pPr algn="just">
                        <a:lnSpc>
                          <a:spcPct val="107000"/>
                        </a:lnSpc>
                        <a:spcAft>
                          <a:spcPts val="800"/>
                        </a:spcAft>
                      </a:pPr>
                      <a:r>
                        <a:rPr lang="lt-LT" sz="1800" dirty="0">
                          <a:effectLst/>
                          <a:latin typeface="Arial" panose="020B0604020202020204" pitchFamily="34" charset="0"/>
                          <a:ea typeface="Calibri" panose="020F0502020204030204" pitchFamily="34" charset="0"/>
                          <a:cs typeface="Arial" panose="020B0604020202020204" pitchFamily="34" charset="0"/>
                        </a:rPr>
                        <a:t>Ar interpretacijos dėstymo pastraipa turi struktūros taisykles?</a:t>
                      </a:r>
                    </a:p>
                  </a:txBody>
                  <a:tcPr/>
                </a:tc>
                <a:tc>
                  <a:txBody>
                    <a:bodyPr/>
                    <a:lstStyle/>
                    <a:p>
                      <a:r>
                        <a:rPr lang="lt-LT" sz="1800" dirty="0">
                          <a:latin typeface="Arial" panose="020B0604020202020204" pitchFamily="34" charset="0"/>
                          <a:cs typeface="Arial" panose="020B0604020202020204" pitchFamily="34" charset="0"/>
                        </a:rPr>
                        <a:t>Pastraipa</a:t>
                      </a:r>
                      <a:r>
                        <a:rPr lang="lt-LT" sz="1800" baseline="0" dirty="0">
                          <a:latin typeface="Arial" panose="020B0604020202020204" pitchFamily="34" charset="0"/>
                          <a:cs typeface="Arial" panose="020B0604020202020204" pitchFamily="34" charset="0"/>
                        </a:rPr>
                        <a:t> neturi konkrečių apibrėžtų taisyklių. </a:t>
                      </a:r>
                      <a:endParaRPr lang="lt-LT"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15566296"/>
                  </a:ext>
                </a:extLst>
              </a:tr>
            </a:tbl>
          </a:graphicData>
        </a:graphic>
      </p:graphicFrame>
    </p:spTree>
    <p:extLst>
      <p:ext uri="{BB962C8B-B14F-4D97-AF65-F5344CB8AC3E}">
        <p14:creationId xmlns:p14="http://schemas.microsoft.com/office/powerpoint/2010/main" val="1683843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94152"/>
            <a:ext cx="10229850"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392946953"/>
              </p:ext>
            </p:extLst>
          </p:nvPr>
        </p:nvGraphicFramePr>
        <p:xfrm>
          <a:off x="533399" y="2111829"/>
          <a:ext cx="10980386" cy="2211251"/>
        </p:xfrm>
        <a:graphic>
          <a:graphicData uri="http://schemas.openxmlformats.org/drawingml/2006/table">
            <a:tbl>
              <a:tblPr firstRow="1" bandRow="1">
                <a:tableStyleId>{5C22544A-7EE6-4342-B048-85BDC9FD1C3A}</a:tableStyleId>
              </a:tblPr>
              <a:tblGrid>
                <a:gridCol w="5490193">
                  <a:extLst>
                    <a:ext uri="{9D8B030D-6E8A-4147-A177-3AD203B41FA5}">
                      <a16:colId xmlns:a16="http://schemas.microsoft.com/office/drawing/2014/main" val="1660756394"/>
                    </a:ext>
                  </a:extLst>
                </a:gridCol>
                <a:gridCol w="5490193">
                  <a:extLst>
                    <a:ext uri="{9D8B030D-6E8A-4147-A177-3AD203B41FA5}">
                      <a16:colId xmlns:a16="http://schemas.microsoft.com/office/drawing/2014/main" val="1761790020"/>
                    </a:ext>
                  </a:extLst>
                </a:gridCol>
              </a:tblGrid>
              <a:tr h="520294">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1150578118"/>
                  </a:ext>
                </a:extLst>
              </a:tr>
              <a:tr h="1690957">
                <a:tc>
                  <a:txBody>
                    <a:bodyPr/>
                    <a:lstStyle/>
                    <a:p>
                      <a:pPr algn="just"/>
                      <a:r>
                        <a:rPr lang="lt-LT" sz="1800" dirty="0">
                          <a:effectLst/>
                          <a:latin typeface="Arial" panose="020B0604020202020204" pitchFamily="34" charset="0"/>
                          <a:ea typeface="Calibri" panose="020F0502020204030204" pitchFamily="34" charset="0"/>
                          <a:cs typeface="Arial" panose="020B0604020202020204" pitchFamily="34" charset="0"/>
                        </a:rPr>
                        <a:t>Viena lektorė teigė, kad rašinys lieka mokslinio stiliaus, kita, kad publicistinio – kaip iš tiesų?</a:t>
                      </a:r>
                      <a:endParaRPr lang="lt-LT" dirty="0">
                        <a:latin typeface="Arial" panose="020B0604020202020204" pitchFamily="34" charset="0"/>
                        <a:cs typeface="Arial" panose="020B0604020202020204" pitchFamily="34" charset="0"/>
                      </a:endParaRPr>
                    </a:p>
                  </a:txBody>
                  <a:tcPr/>
                </a:tc>
                <a:tc>
                  <a:txBody>
                    <a:bodyPr/>
                    <a:lstStyle/>
                    <a:p>
                      <a:pPr algn="just"/>
                      <a:r>
                        <a:rPr lang="lt-LT" u="none" dirty="0">
                          <a:latin typeface="Arial" panose="020B0604020202020204" pitchFamily="34" charset="0"/>
                          <a:cs typeface="Arial" panose="020B0604020202020204" pitchFamily="34" charset="0"/>
                        </a:rPr>
                        <a:t>Teksto</a:t>
                      </a:r>
                      <a:r>
                        <a:rPr lang="lt-LT" u="none" baseline="0" dirty="0">
                          <a:latin typeface="Arial" panose="020B0604020202020204" pitchFamily="34" charset="0"/>
                          <a:cs typeface="Arial" panose="020B0604020202020204" pitchFamily="34" charset="0"/>
                        </a:rPr>
                        <a:t> i</a:t>
                      </a:r>
                      <a:r>
                        <a:rPr lang="lt-LT" u="none" dirty="0">
                          <a:latin typeface="Arial" panose="020B0604020202020204" pitchFamily="34" charset="0"/>
                          <a:cs typeface="Arial" panose="020B0604020202020204" pitchFamily="34" charset="0"/>
                        </a:rPr>
                        <a:t>nterpretacija</a:t>
                      </a:r>
                      <a:r>
                        <a:rPr lang="lt-LT" u="none" baseline="0" dirty="0">
                          <a:latin typeface="Arial" panose="020B0604020202020204" pitchFamily="34" charset="0"/>
                          <a:cs typeface="Arial" panose="020B0604020202020204" pitchFamily="34" charset="0"/>
                        </a:rPr>
                        <a:t> rašoma moksliniu stiliumi, analitine kalba. </a:t>
                      </a:r>
                    </a:p>
                    <a:p>
                      <a:pPr algn="just"/>
                      <a:r>
                        <a:rPr lang="lt-LT" u="none" baseline="0" dirty="0">
                          <a:latin typeface="Arial" panose="020B0604020202020204" pitchFamily="34" charset="0"/>
                          <a:cs typeface="Arial" panose="020B0604020202020204" pitchFamily="34" charset="0"/>
                        </a:rPr>
                        <a:t>Probleminio klausimo svarstymas rašomas publicistiniu stiliumi.</a:t>
                      </a:r>
                    </a:p>
                    <a:p>
                      <a:endParaRPr lang="lt-LT" u="non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41173161"/>
                  </a:ext>
                </a:extLst>
              </a:tr>
            </a:tbl>
          </a:graphicData>
        </a:graphic>
      </p:graphicFrame>
    </p:spTree>
    <p:extLst>
      <p:ext uri="{BB962C8B-B14F-4D97-AF65-F5344CB8AC3E}">
        <p14:creationId xmlns:p14="http://schemas.microsoft.com/office/powerpoint/2010/main" val="3136476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174" y="479852"/>
            <a:ext cx="10334625" cy="369332"/>
          </a:xfrm>
          <a:prstGeom prst="rect">
            <a:avLst/>
          </a:prstGeom>
        </p:spPr>
        <p:txBody>
          <a:bodyPr wrap="square">
            <a:spAutoFit/>
          </a:bodyPr>
          <a:lstStyle/>
          <a:p>
            <a:pPr lvl="0"/>
            <a:r>
              <a:rPr lang="lt-LT"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sp>
        <p:nvSpPr>
          <p:cNvPr id="3" name="Rectangle 2"/>
          <p:cNvSpPr/>
          <p:nvPr/>
        </p:nvSpPr>
        <p:spPr>
          <a:xfrm>
            <a:off x="478971" y="1286560"/>
            <a:ext cx="11310258" cy="674031"/>
          </a:xfrm>
          <a:prstGeom prst="rect">
            <a:avLst/>
          </a:prstGeom>
        </p:spPr>
        <p:txBody>
          <a:bodyPr wrap="square">
            <a:spAutoFit/>
          </a:bodyPr>
          <a:lstStyle/>
          <a:p>
            <a:pPr lvl="0">
              <a:lnSpc>
                <a:spcPct val="90000"/>
              </a:lnSpc>
              <a:spcBef>
                <a:spcPts val="1000"/>
              </a:spcBef>
            </a:pPr>
            <a:r>
              <a:rPr lang="lt-LT" sz="2100" b="1" kern="100" dirty="0">
                <a:solidFill>
                  <a:srgbClr val="006B3E"/>
                </a:solidFill>
                <a:latin typeface="Arial" panose="020B0604020202020204" pitchFamily="34" charset="0"/>
                <a:ea typeface="Aptos" panose="020B0004020202020204" pitchFamily="34" charset="0"/>
                <a:cs typeface="Arial" panose="020B0604020202020204" pitchFamily="34" charset="0"/>
              </a:rPr>
              <a:t>Kiek reikėtų remtis pateikta kūrinio ištrauka ir jos kontekstu, </a:t>
            </a:r>
            <a:r>
              <a:rPr lang="lt-LT" sz="2100" b="1" u="sng" kern="100" dirty="0">
                <a:solidFill>
                  <a:srgbClr val="006B3E"/>
                </a:solidFill>
                <a:latin typeface="Arial" panose="020B0604020202020204" pitchFamily="34" charset="0"/>
                <a:ea typeface="Aptos" panose="020B0004020202020204" pitchFamily="34" charset="0"/>
                <a:cs typeface="Arial" panose="020B0604020202020204" pitchFamily="34" charset="0"/>
              </a:rPr>
              <a:t>svarstant</a:t>
            </a:r>
            <a:r>
              <a:rPr lang="lt-LT" sz="2100" b="1" kern="100" dirty="0">
                <a:solidFill>
                  <a:srgbClr val="006B3E"/>
                </a:solidFill>
                <a:latin typeface="Arial" panose="020B0604020202020204" pitchFamily="34" charset="0"/>
                <a:ea typeface="Aptos" panose="020B0004020202020204" pitchFamily="34" charset="0"/>
                <a:cs typeface="Arial" panose="020B0604020202020204" pitchFamily="34" charset="0"/>
              </a:rPr>
              <a:t> </a:t>
            </a:r>
            <a:r>
              <a:rPr lang="lt-LT" sz="2100" b="1" u="sng" kern="100" dirty="0">
                <a:solidFill>
                  <a:srgbClr val="006B3E"/>
                </a:solidFill>
                <a:latin typeface="Arial" panose="020B0604020202020204" pitchFamily="34" charset="0"/>
                <a:ea typeface="Aptos" panose="020B0004020202020204" pitchFamily="34" charset="0"/>
                <a:cs typeface="Arial" panose="020B0604020202020204" pitchFamily="34" charset="0"/>
              </a:rPr>
              <a:t>probleminį klausimą</a:t>
            </a:r>
            <a:r>
              <a:rPr lang="lt-LT" sz="2100" b="1" kern="100" dirty="0">
                <a:solidFill>
                  <a:srgbClr val="006B3E"/>
                </a:solidFill>
                <a:latin typeface="Arial" panose="020B0604020202020204" pitchFamily="34" charset="0"/>
                <a:ea typeface="Aptos" panose="020B0004020202020204" pitchFamily="34" charset="0"/>
                <a:cs typeface="Arial" panose="020B0604020202020204" pitchFamily="34" charset="0"/>
              </a:rPr>
              <a:t>?</a:t>
            </a:r>
          </a:p>
        </p:txBody>
      </p:sp>
      <p:sp>
        <p:nvSpPr>
          <p:cNvPr id="4" name="Rectangle 3"/>
          <p:cNvSpPr/>
          <p:nvPr/>
        </p:nvSpPr>
        <p:spPr>
          <a:xfrm>
            <a:off x="452435" y="2397967"/>
            <a:ext cx="10706101" cy="3000821"/>
          </a:xfrm>
          <a:prstGeom prst="rect">
            <a:avLst/>
          </a:prstGeom>
        </p:spPr>
        <p:txBody>
          <a:bodyPr wrap="square">
            <a:spAutoFit/>
          </a:bodyPr>
          <a:lstStyle/>
          <a:p>
            <a:pPr lvl="0" algn="just">
              <a:lnSpc>
                <a:spcPct val="150000"/>
              </a:lnSpc>
            </a:pPr>
            <a:r>
              <a:rPr lang="lt-LT" sz="2100" dirty="0">
                <a:solidFill>
                  <a:prstClr val="black"/>
                </a:solidFill>
                <a:latin typeface="Arial" panose="020B0604020202020204" pitchFamily="34" charset="0"/>
                <a:cs typeface="Arial" panose="020B0604020202020204" pitchFamily="34" charset="0"/>
              </a:rPr>
              <a:t>Rašant probleminio klausimo svarstymo rašinį, užduotyje pateiktas tekstas gali būti ir kaip samprotavimo </a:t>
            </a:r>
            <a:r>
              <a:rPr lang="lt-LT" sz="2100" b="1" dirty="0">
                <a:solidFill>
                  <a:schemeClr val="accent4">
                    <a:lumMod val="25000"/>
                  </a:schemeClr>
                </a:solidFill>
                <a:latin typeface="Arial" panose="020B0604020202020204" pitchFamily="34" charset="0"/>
                <a:cs typeface="Arial" panose="020B0604020202020204" pitchFamily="34" charset="0"/>
              </a:rPr>
              <a:t>pretekstas</a:t>
            </a:r>
            <a:r>
              <a:rPr lang="lt-LT" sz="2100" dirty="0">
                <a:solidFill>
                  <a:prstClr val="black"/>
                </a:solidFill>
                <a:latin typeface="Arial" panose="020B0604020202020204" pitchFamily="34" charset="0"/>
                <a:cs typeface="Arial" panose="020B0604020202020204" pitchFamily="34" charset="0"/>
              </a:rPr>
              <a:t> (impulsas toliau svarstyti keliamą klausimą, problemą), ir kaip </a:t>
            </a:r>
            <a:r>
              <a:rPr lang="lt-LT" sz="2100" b="1" dirty="0">
                <a:solidFill>
                  <a:schemeClr val="accent4">
                    <a:lumMod val="25000"/>
                  </a:schemeClr>
                </a:solidFill>
                <a:latin typeface="Arial" panose="020B0604020202020204" pitchFamily="34" charset="0"/>
                <a:cs typeface="Arial" panose="020B0604020202020204" pitchFamily="34" charset="0"/>
              </a:rPr>
              <a:t>argumentų šaltinis</a:t>
            </a:r>
            <a:r>
              <a:rPr lang="lt-LT" sz="2100" dirty="0">
                <a:solidFill>
                  <a:prstClr val="black"/>
                </a:solidFill>
                <a:latin typeface="Arial" panose="020B0604020202020204" pitchFamily="34" charset="0"/>
                <a:cs typeface="Arial" panose="020B0604020202020204" pitchFamily="34" charset="0"/>
              </a:rPr>
              <a:t>. </a:t>
            </a:r>
            <a:r>
              <a:rPr lang="lt-LT" sz="2100" b="1" dirty="0">
                <a:solidFill>
                  <a:schemeClr val="accent4">
                    <a:lumMod val="25000"/>
                  </a:schemeClr>
                </a:solidFill>
                <a:latin typeface="Arial" panose="020B0604020202020204" pitchFamily="34" charset="0"/>
                <a:cs typeface="Arial" panose="020B0604020202020204" pitchFamily="34" charset="0"/>
              </a:rPr>
              <a:t>Rašant rašinį būtina pademonstruoti </a:t>
            </a:r>
            <a:r>
              <a:rPr lang="lt-LT" sz="2100" b="1" u="sng" dirty="0">
                <a:solidFill>
                  <a:schemeClr val="accent4">
                    <a:lumMod val="25000"/>
                  </a:schemeClr>
                </a:solidFill>
                <a:latin typeface="Arial" panose="020B0604020202020204" pitchFamily="34" charset="0"/>
                <a:cs typeface="Arial" panose="020B0604020202020204" pitchFamily="34" charset="0"/>
              </a:rPr>
              <a:t>teksto</a:t>
            </a:r>
            <a:r>
              <a:rPr lang="lt-LT" sz="2100" b="1" dirty="0">
                <a:solidFill>
                  <a:schemeClr val="accent4">
                    <a:lumMod val="25000"/>
                  </a:schemeClr>
                </a:solidFill>
                <a:latin typeface="Arial" panose="020B0604020202020204" pitchFamily="34" charset="0"/>
                <a:cs typeface="Arial" panose="020B0604020202020204" pitchFamily="34" charset="0"/>
              </a:rPr>
              <a:t> suvokimo kompetenciją (rašinyje turi atsispindėti, kad pateikto teksto tema, problema yra adekvačiai suvoktos). Ištraukos </a:t>
            </a:r>
            <a:r>
              <a:rPr lang="lt-LT" sz="2100" b="1" u="sng" dirty="0">
                <a:solidFill>
                  <a:schemeClr val="accent4">
                    <a:lumMod val="25000"/>
                  </a:schemeClr>
                </a:solidFill>
                <a:latin typeface="Arial" panose="020B0604020202020204" pitchFamily="34" charset="0"/>
                <a:cs typeface="Arial" panose="020B0604020202020204" pitchFamily="34" charset="0"/>
              </a:rPr>
              <a:t>kontekstas</a:t>
            </a:r>
            <a:r>
              <a:rPr lang="lt-LT" sz="2100" b="1" dirty="0">
                <a:solidFill>
                  <a:schemeClr val="accent4">
                    <a:lumMod val="25000"/>
                  </a:schemeClr>
                </a:solidFill>
                <a:latin typeface="Arial" panose="020B0604020202020204" pitchFamily="34" charset="0"/>
                <a:cs typeface="Arial" panose="020B0604020202020204" pitchFamily="34" charset="0"/>
              </a:rPr>
              <a:t> svarbus tiek, kiek padeda atskleisti keliamą užduotyje klausimą ir </a:t>
            </a:r>
            <a:r>
              <a:rPr lang="fi-FI" sz="2100" b="1" dirty="0" err="1">
                <a:solidFill>
                  <a:schemeClr val="accent4">
                    <a:lumMod val="25000"/>
                  </a:schemeClr>
                </a:solidFill>
                <a:latin typeface="Arial" panose="020B0604020202020204" pitchFamily="34" charset="0"/>
                <a:cs typeface="Arial" panose="020B0604020202020204" pitchFamily="34" charset="0"/>
              </a:rPr>
              <a:t>suvokti</a:t>
            </a:r>
            <a:r>
              <a:rPr lang="fi-FI" sz="2100" b="1" dirty="0">
                <a:solidFill>
                  <a:schemeClr val="accent4">
                    <a:lumMod val="25000"/>
                  </a:schemeClr>
                </a:solidFill>
                <a:latin typeface="Arial" panose="020B0604020202020204" pitchFamily="34" charset="0"/>
                <a:cs typeface="Arial" panose="020B0604020202020204" pitchFamily="34" charset="0"/>
              </a:rPr>
              <a:t> </a:t>
            </a:r>
            <a:r>
              <a:rPr lang="fi-FI" sz="2100" b="1" dirty="0" err="1">
                <a:solidFill>
                  <a:schemeClr val="accent4">
                    <a:lumMod val="25000"/>
                  </a:schemeClr>
                </a:solidFill>
                <a:latin typeface="Arial" panose="020B0604020202020204" pitchFamily="34" charset="0"/>
                <a:cs typeface="Arial" panose="020B0604020202020204" pitchFamily="34" charset="0"/>
              </a:rPr>
              <a:t>teksto</a:t>
            </a:r>
            <a:r>
              <a:rPr lang="fi-FI" sz="2100" b="1" dirty="0">
                <a:solidFill>
                  <a:schemeClr val="accent4">
                    <a:lumMod val="25000"/>
                  </a:schemeClr>
                </a:solidFill>
                <a:latin typeface="Arial" panose="020B0604020202020204" pitchFamily="34" charset="0"/>
                <a:cs typeface="Arial" panose="020B0604020202020204" pitchFamily="34" charset="0"/>
              </a:rPr>
              <a:t> </a:t>
            </a:r>
            <a:r>
              <a:rPr lang="fi-FI" sz="2100" b="1" dirty="0" err="1">
                <a:solidFill>
                  <a:schemeClr val="accent4">
                    <a:lumMod val="25000"/>
                  </a:schemeClr>
                </a:solidFill>
                <a:latin typeface="Arial" panose="020B0604020202020204" pitchFamily="34" charset="0"/>
                <a:cs typeface="Arial" panose="020B0604020202020204" pitchFamily="34" charset="0"/>
              </a:rPr>
              <a:t>prasmes</a:t>
            </a:r>
            <a:r>
              <a:rPr lang="fi-FI" sz="2100" b="1" dirty="0">
                <a:solidFill>
                  <a:schemeClr val="accent4">
                    <a:lumMod val="25000"/>
                  </a:schemeClr>
                </a:solidFill>
                <a:latin typeface="Arial" panose="020B0604020202020204" pitchFamily="34" charset="0"/>
                <a:cs typeface="Arial" panose="020B0604020202020204" pitchFamily="34" charset="0"/>
              </a:rPr>
              <a:t>, </a:t>
            </a:r>
            <a:r>
              <a:rPr lang="fi-FI" sz="2100" b="1" dirty="0" err="1">
                <a:solidFill>
                  <a:schemeClr val="accent4">
                    <a:lumMod val="25000"/>
                  </a:schemeClr>
                </a:solidFill>
                <a:latin typeface="Arial" panose="020B0604020202020204" pitchFamily="34" charset="0"/>
                <a:cs typeface="Arial" panose="020B0604020202020204" pitchFamily="34" charset="0"/>
              </a:rPr>
              <a:t>jame</a:t>
            </a:r>
            <a:r>
              <a:rPr lang="fi-FI" sz="2100" b="1" dirty="0">
                <a:solidFill>
                  <a:schemeClr val="accent4">
                    <a:lumMod val="25000"/>
                  </a:schemeClr>
                </a:solidFill>
                <a:latin typeface="Arial" panose="020B0604020202020204" pitchFamily="34" charset="0"/>
                <a:cs typeface="Arial" panose="020B0604020202020204" pitchFamily="34" charset="0"/>
              </a:rPr>
              <a:t> </a:t>
            </a:r>
            <a:r>
              <a:rPr lang="fi-FI" sz="2100" b="1" dirty="0" err="1">
                <a:solidFill>
                  <a:schemeClr val="accent4">
                    <a:lumMod val="25000"/>
                  </a:schemeClr>
                </a:solidFill>
                <a:latin typeface="Arial" panose="020B0604020202020204" pitchFamily="34" charset="0"/>
                <a:cs typeface="Arial" panose="020B0604020202020204" pitchFamily="34" charset="0"/>
              </a:rPr>
              <a:t>keliamas</a:t>
            </a:r>
            <a:r>
              <a:rPr lang="fi-FI" sz="2100" b="1" dirty="0">
                <a:solidFill>
                  <a:schemeClr val="accent4">
                    <a:lumMod val="25000"/>
                  </a:schemeClr>
                </a:solidFill>
                <a:latin typeface="Arial" panose="020B0604020202020204" pitchFamily="34" charset="0"/>
                <a:cs typeface="Arial" panose="020B0604020202020204" pitchFamily="34" charset="0"/>
              </a:rPr>
              <a:t> </a:t>
            </a:r>
            <a:r>
              <a:rPr lang="fi-FI" sz="2100" b="1" dirty="0" err="1">
                <a:solidFill>
                  <a:schemeClr val="accent4">
                    <a:lumMod val="25000"/>
                  </a:schemeClr>
                </a:solidFill>
                <a:latin typeface="Arial" panose="020B0604020202020204" pitchFamily="34" charset="0"/>
                <a:cs typeface="Arial" panose="020B0604020202020204" pitchFamily="34" charset="0"/>
              </a:rPr>
              <a:t>problemas</a:t>
            </a:r>
            <a:r>
              <a:rPr lang="lt-LT" sz="2100" b="1" dirty="0">
                <a:solidFill>
                  <a:schemeClr val="accent4">
                    <a:lumMod val="2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734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0613" y="1648011"/>
            <a:ext cx="10656385" cy="461665"/>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https://emokykla.lt/bendrosios-programos/pagrindinis-ugdymas/22?ach-1=6&amp;ach-2=6&amp;ach-3=6&amp;ach-4=6&amp;clases=3677,3658&amp;educations=&amp;st=3&amp;types=7,8&amp;ct=6</a:t>
            </a:r>
          </a:p>
        </p:txBody>
      </p:sp>
      <p:sp>
        <p:nvSpPr>
          <p:cNvPr id="3" name="Rectangle 2"/>
          <p:cNvSpPr/>
          <p:nvPr/>
        </p:nvSpPr>
        <p:spPr>
          <a:xfrm>
            <a:off x="754565" y="2170405"/>
            <a:ext cx="8713411" cy="276999"/>
          </a:xfrm>
          <a:prstGeom prst="rect">
            <a:avLst/>
          </a:prstGeom>
        </p:spPr>
        <p:txBody>
          <a:bodyPr wrap="none">
            <a:spAutoFit/>
          </a:bodyPr>
          <a:lstStyle/>
          <a:p>
            <a:pPr lvl="0"/>
            <a:r>
              <a:rPr lang="lt-LT" sz="1200" dirty="0">
                <a:solidFill>
                  <a:prstClr val="black"/>
                </a:solidFill>
                <a:latin typeface="Arial" panose="020B0604020202020204" pitchFamily="34" charset="0"/>
                <a:cs typeface="Arial" panose="020B0604020202020204" pitchFamily="34" charset="0"/>
              </a:rPr>
              <a:t>https://www.nsa.smm.lt/wp-content/uploads/2023/12/VBE-rasymo-uzduociu-vertinimo-instrukcijos-paaiskinimas_20231117.pdf</a:t>
            </a:r>
          </a:p>
        </p:txBody>
      </p:sp>
      <p:sp>
        <p:nvSpPr>
          <p:cNvPr id="4" name="Rectangle 3"/>
          <p:cNvSpPr/>
          <p:nvPr/>
        </p:nvSpPr>
        <p:spPr>
          <a:xfrm>
            <a:off x="754565" y="2579068"/>
            <a:ext cx="10264258" cy="276999"/>
          </a:xfrm>
          <a:prstGeom prst="rect">
            <a:avLst/>
          </a:prstGeom>
        </p:spPr>
        <p:txBody>
          <a:bodyPr wrap="square">
            <a:spAutoFit/>
          </a:bodyPr>
          <a:lstStyle/>
          <a:p>
            <a:pPr lvl="0"/>
            <a:r>
              <a:rPr lang="lt-LT" sz="1200" dirty="0">
                <a:solidFill>
                  <a:prstClr val="black"/>
                </a:solidFill>
                <a:latin typeface="Arial" panose="020B0604020202020204" pitchFamily="34" charset="0"/>
                <a:cs typeface="Arial" panose="020B0604020202020204" pitchFamily="34" charset="0"/>
              </a:rPr>
              <a:t>https://www.nsa.smm.lt/wp-content/uploads/2024/09/VBE-rasymo-uzduociu-turinio-ir-kalbos-taisyklingumo-vertinimo-instrukcija-lenteles_2024.pdf</a:t>
            </a:r>
          </a:p>
        </p:txBody>
      </p:sp>
      <p:sp>
        <p:nvSpPr>
          <p:cNvPr id="5" name="Rectangle 4"/>
          <p:cNvSpPr/>
          <p:nvPr/>
        </p:nvSpPr>
        <p:spPr>
          <a:xfrm>
            <a:off x="754565" y="2963399"/>
            <a:ext cx="8745664" cy="276999"/>
          </a:xfrm>
          <a:prstGeom prst="rect">
            <a:avLst/>
          </a:prstGeom>
        </p:spPr>
        <p:txBody>
          <a:bodyPr wrap="none">
            <a:spAutoFit/>
          </a:bodyPr>
          <a:lstStyle/>
          <a:p>
            <a:pPr lvl="0"/>
            <a:r>
              <a:rPr lang="lt-LT" sz="1200" dirty="0">
                <a:solidFill>
                  <a:prstClr val="black"/>
                </a:solidFill>
                <a:latin typeface="Arial" panose="020B0604020202020204" pitchFamily="34" charset="0"/>
                <a:cs typeface="Arial" panose="020B0604020202020204" pitchFamily="34" charset="0"/>
              </a:rPr>
              <a:t>https://www.nsa.smm.lt/wp-content/uploads/2024/09/PROBLEMINIO-KLAUSIMO-SVARSTYMAS.Uzduotis-ir-paaiskinimas.pdf</a:t>
            </a:r>
          </a:p>
        </p:txBody>
      </p:sp>
      <p:sp>
        <p:nvSpPr>
          <p:cNvPr id="6" name="Rectangle 5"/>
          <p:cNvSpPr/>
          <p:nvPr/>
        </p:nvSpPr>
        <p:spPr>
          <a:xfrm>
            <a:off x="754565" y="3352232"/>
            <a:ext cx="10170610"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https://www.nsa.smm.lt/wp-content/uploads/2024/09/GROZINIO-TEKSTO-INTERPRETAVIMAS.Uzduotis-ir-paaiskinimas.pdf</a:t>
            </a:r>
          </a:p>
        </p:txBody>
      </p:sp>
      <p:sp>
        <p:nvSpPr>
          <p:cNvPr id="7" name="Rectangle 6"/>
          <p:cNvSpPr/>
          <p:nvPr/>
        </p:nvSpPr>
        <p:spPr>
          <a:xfrm>
            <a:off x="780613" y="3699303"/>
            <a:ext cx="11061878"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https://www.nsa.smm.lt/wp-content/uploads/2024/09/Aukstesniojo-lygio-probleminio-klausimo-darbu-pavyzdziai-ir-vertinimas-1.pdf</a:t>
            </a:r>
          </a:p>
        </p:txBody>
      </p:sp>
      <p:sp>
        <p:nvSpPr>
          <p:cNvPr id="8" name="Rectangle 7"/>
          <p:cNvSpPr/>
          <p:nvPr/>
        </p:nvSpPr>
        <p:spPr>
          <a:xfrm>
            <a:off x="780613" y="4067255"/>
            <a:ext cx="10904035"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https://www.nsa.smm.lt/wp-content/uploads/2024/09/Grozinio-teksto-interpretavimas.-Auksteniojo-lygio-darbu-pavyzdziai-ir-ju-vertinimas_AR.pdf</a:t>
            </a:r>
          </a:p>
        </p:txBody>
      </p:sp>
      <p:sp>
        <p:nvSpPr>
          <p:cNvPr id="9" name="Rectangle 8"/>
          <p:cNvSpPr/>
          <p:nvPr/>
        </p:nvSpPr>
        <p:spPr>
          <a:xfrm>
            <a:off x="754565" y="4386017"/>
            <a:ext cx="9722935"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https://www.nsa.smm.lt/wp-content/uploads/2024/09/VBE_uzduociu_aprasas_Kalbos_2024_08.pdf</a:t>
            </a:r>
          </a:p>
        </p:txBody>
      </p:sp>
      <p:sp>
        <p:nvSpPr>
          <p:cNvPr id="10" name="Rectangle 9"/>
          <p:cNvSpPr/>
          <p:nvPr/>
        </p:nvSpPr>
        <p:spPr>
          <a:xfrm>
            <a:off x="780613" y="4803159"/>
            <a:ext cx="8294914"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https://www.nsa.smm.lt/wp-content/uploads/2024/10/Lietuviu-kalbos-ir-literaturos_BK_LS-2.pdf</a:t>
            </a:r>
          </a:p>
        </p:txBody>
      </p:sp>
      <p:sp>
        <p:nvSpPr>
          <p:cNvPr id="11" name="Rectangle 10"/>
          <p:cNvSpPr/>
          <p:nvPr/>
        </p:nvSpPr>
        <p:spPr>
          <a:xfrm>
            <a:off x="754565" y="5163684"/>
            <a:ext cx="10966628" cy="276999"/>
          </a:xfrm>
          <a:prstGeom prst="rect">
            <a:avLst/>
          </a:prstGeom>
        </p:spPr>
        <p:txBody>
          <a:bodyPr wrap="square">
            <a:spAutoFit/>
          </a:bodyPr>
          <a:lstStyle/>
          <a:p>
            <a:r>
              <a:rPr lang="lt-LT" sz="1200" dirty="0">
                <a:latin typeface="Arial" panose="020B0604020202020204" pitchFamily="34" charset="0"/>
                <a:cs typeface="Arial" panose="020B0604020202020204" pitchFamily="34" charset="0"/>
              </a:rPr>
              <a:t>https://www.nsa.smm.lt/wp-content/uploads/2024/10/Lietuviu-kalbos-ir-literaturos_AK_LS-2.pdf</a:t>
            </a:r>
          </a:p>
        </p:txBody>
      </p:sp>
      <p:sp>
        <p:nvSpPr>
          <p:cNvPr id="12" name="Rectangle 11"/>
          <p:cNvSpPr/>
          <p:nvPr/>
        </p:nvSpPr>
        <p:spPr>
          <a:xfrm>
            <a:off x="428625" y="366480"/>
            <a:ext cx="10229850"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
        <p:nvSpPr>
          <p:cNvPr id="13" name="TextBox 12"/>
          <p:cNvSpPr txBox="1"/>
          <p:nvPr/>
        </p:nvSpPr>
        <p:spPr>
          <a:xfrm>
            <a:off x="4000500" y="898217"/>
            <a:ext cx="2467342" cy="553998"/>
          </a:xfrm>
          <a:prstGeom prst="rect">
            <a:avLst/>
          </a:prstGeom>
          <a:noFill/>
        </p:spPr>
        <p:txBody>
          <a:bodyPr wrap="square" rtlCol="0">
            <a:spAutoFit/>
          </a:bodyPr>
          <a:lstStyle/>
          <a:p>
            <a:pPr algn="ctr"/>
            <a:r>
              <a:rPr lang="lt-LT" b="1" dirty="0">
                <a:latin typeface="Arial" panose="020B0604020202020204" pitchFamily="34" charset="0"/>
                <a:cs typeface="Arial" panose="020B0604020202020204" pitchFamily="34" charset="0"/>
              </a:rPr>
              <a:t>Šaltiniai</a:t>
            </a:r>
          </a:p>
          <a:p>
            <a:pPr algn="ctr"/>
            <a:r>
              <a:rPr lang="lt-LT" sz="1200" b="1" dirty="0">
                <a:latin typeface="Arial" panose="020B0604020202020204" pitchFamily="34" charset="0"/>
                <a:cs typeface="Arial" panose="020B0604020202020204" pitchFamily="34" charset="0"/>
              </a:rPr>
              <a:t>(žiūrėta 2024-10-07–2024-10-09) </a:t>
            </a:r>
          </a:p>
        </p:txBody>
      </p:sp>
    </p:spTree>
    <p:extLst>
      <p:ext uri="{BB962C8B-B14F-4D97-AF65-F5344CB8AC3E}">
        <p14:creationId xmlns:p14="http://schemas.microsoft.com/office/powerpoint/2010/main" val="2962391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869" y="522229"/>
            <a:ext cx="9965094"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graphicFrame>
        <p:nvGraphicFramePr>
          <p:cNvPr id="3" name="Table 2"/>
          <p:cNvGraphicFramePr>
            <a:graphicFrameLocks noGrp="1"/>
          </p:cNvGraphicFramePr>
          <p:nvPr>
            <p:extLst>
              <p:ext uri="{D42A27DB-BD31-4B8C-83A1-F6EECF244321}">
                <p14:modId xmlns:p14="http://schemas.microsoft.com/office/powerpoint/2010/main" val="2750938157"/>
              </p:ext>
            </p:extLst>
          </p:nvPr>
        </p:nvGraphicFramePr>
        <p:xfrm>
          <a:off x="447869" y="1435877"/>
          <a:ext cx="11305981" cy="4028440"/>
        </p:xfrm>
        <a:graphic>
          <a:graphicData uri="http://schemas.openxmlformats.org/drawingml/2006/table">
            <a:tbl>
              <a:tblPr firstRow="1" bandRow="1">
                <a:tableStyleId>{5C22544A-7EE6-4342-B048-85BDC9FD1C3A}</a:tableStyleId>
              </a:tblPr>
              <a:tblGrid>
                <a:gridCol w="5143306">
                  <a:extLst>
                    <a:ext uri="{9D8B030D-6E8A-4147-A177-3AD203B41FA5}">
                      <a16:colId xmlns:a16="http://schemas.microsoft.com/office/drawing/2014/main" val="2852460484"/>
                    </a:ext>
                  </a:extLst>
                </a:gridCol>
                <a:gridCol w="6162675">
                  <a:extLst>
                    <a:ext uri="{9D8B030D-6E8A-4147-A177-3AD203B41FA5}">
                      <a16:colId xmlns:a16="http://schemas.microsoft.com/office/drawing/2014/main" val="2215913251"/>
                    </a:ext>
                  </a:extLst>
                </a:gridCol>
              </a:tblGrid>
              <a:tr h="37084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554559492"/>
                  </a:ext>
                </a:extLst>
              </a:tr>
              <a:tr h="370840">
                <a:tc>
                  <a:txBody>
                    <a:bodyPr/>
                    <a:lstStyle/>
                    <a:p>
                      <a:pPr algn="just"/>
                      <a:r>
                        <a:rPr lang="lt-LT" sz="1800" dirty="0">
                          <a:effectLst/>
                          <a:latin typeface="Arial" panose="020B0604020202020204" pitchFamily="34" charset="0"/>
                          <a:ea typeface="Calibri" panose="020F0502020204030204" pitchFamily="34" charset="0"/>
                          <a:cs typeface="Arial" panose="020B0604020202020204" pitchFamily="34" charset="0"/>
                        </a:rPr>
                        <a:t>Kokiu būdu galima remtis pateikiamu tekstu – cituojant, analizuojant, lyginant? </a:t>
                      </a:r>
                      <a:endParaRPr lang="lt-LT" sz="1800" dirty="0">
                        <a:latin typeface="Arial" panose="020B0604020202020204" pitchFamily="34" charset="0"/>
                        <a:cs typeface="Arial" panose="020B0604020202020204" pitchFamily="34" charset="0"/>
                      </a:endParaRPr>
                    </a:p>
                  </a:txBody>
                  <a:tcPr/>
                </a:tc>
                <a:tc>
                  <a:txBody>
                    <a:bodyPr/>
                    <a:lstStyle/>
                    <a:p>
                      <a:r>
                        <a:rPr lang="lt-LT" u="none" dirty="0">
                          <a:latin typeface="Arial" panose="020B0604020202020204" pitchFamily="34" charset="0"/>
                          <a:cs typeface="Arial" panose="020B0604020202020204" pitchFamily="34" charset="0"/>
                        </a:rPr>
                        <a:t>Citata</a:t>
                      </a:r>
                      <a:r>
                        <a:rPr lang="lt-LT" u="none" baseline="0" dirty="0">
                          <a:latin typeface="Arial" panose="020B0604020202020204" pitchFamily="34" charset="0"/>
                          <a:cs typeface="Arial" panose="020B0604020202020204" pitchFamily="34" charset="0"/>
                        </a:rPr>
                        <a:t> tik pagrindžia mintį. ????</a:t>
                      </a:r>
                      <a:endParaRPr lang="lt-LT" u="non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59356644"/>
                  </a:ext>
                </a:extLst>
              </a:tr>
              <a:tr h="370840">
                <a:tc>
                  <a:txBody>
                    <a:bodyPr/>
                    <a:lstStyle/>
                    <a:p>
                      <a:pPr algn="just"/>
                      <a:r>
                        <a:rPr lang="lt-LT" sz="1800" dirty="0">
                          <a:effectLst/>
                          <a:latin typeface="Arial" panose="020B0604020202020204" pitchFamily="34" charset="0"/>
                          <a:ea typeface="Calibri" panose="020F0502020204030204" pitchFamily="34" charset="0"/>
                          <a:cs typeface="Arial" panose="020B0604020202020204" pitchFamily="34" charset="0"/>
                        </a:rPr>
                        <a:t>Ar</a:t>
                      </a:r>
                      <a:r>
                        <a:rPr lang="lt-LT" sz="1800" baseline="0" dirty="0">
                          <a:effectLst/>
                          <a:latin typeface="Arial" panose="020B0604020202020204" pitchFamily="34" charset="0"/>
                          <a:ea typeface="Calibri" panose="020F0502020204030204" pitchFamily="34" charset="0"/>
                          <a:cs typeface="Arial" panose="020B0604020202020204" pitchFamily="34" charset="0"/>
                        </a:rPr>
                        <a:t> reikia </a:t>
                      </a:r>
                      <a:r>
                        <a:rPr lang="lt-LT" sz="1800" dirty="0">
                          <a:effectLst/>
                          <a:latin typeface="Arial" panose="020B0604020202020204" pitchFamily="34" charset="0"/>
                          <a:ea typeface="Calibri" panose="020F0502020204030204" pitchFamily="34" charset="0"/>
                          <a:cs typeface="Arial" panose="020B0604020202020204" pitchFamily="34" charset="0"/>
                        </a:rPr>
                        <a:t>remtis dviem autoriais? Klausimas</a:t>
                      </a:r>
                      <a:r>
                        <a:rPr lang="lt-LT" sz="1800" baseline="0" dirty="0">
                          <a:effectLst/>
                          <a:latin typeface="Arial" panose="020B0604020202020204" pitchFamily="34" charset="0"/>
                          <a:ea typeface="Calibri" panose="020F0502020204030204" pitchFamily="34" charset="0"/>
                          <a:cs typeface="Arial" panose="020B0604020202020204" pitchFamily="34" charset="0"/>
                        </a:rPr>
                        <a:t> turbūt apie probleminio klausimo svarstymo užduotį.</a:t>
                      </a:r>
                      <a:endParaRPr lang="lt-LT" sz="1800" dirty="0">
                        <a:latin typeface="Arial" panose="020B0604020202020204" pitchFamily="34" charset="0"/>
                        <a:cs typeface="Arial" panose="020B0604020202020204" pitchFamily="34" charset="0"/>
                      </a:endParaRPr>
                    </a:p>
                  </a:txBody>
                  <a:tcPr/>
                </a:tc>
                <a:tc>
                  <a:txBody>
                    <a:bodyPr/>
                    <a:lstStyle/>
                    <a:p>
                      <a:pPr algn="just"/>
                      <a:r>
                        <a:rPr lang="lt-LT" sz="1800" dirty="0">
                          <a:latin typeface="Arial" panose="020B0604020202020204" pitchFamily="34" charset="0"/>
                          <a:cs typeface="Arial" panose="020B0604020202020204" pitchFamily="34" charset="0"/>
                        </a:rPr>
                        <a:t>Svarstant užduotyje nurodytu probleminiu klausimu, </a:t>
                      </a:r>
                      <a:r>
                        <a:rPr lang="lt-LT" sz="1800" b="1" dirty="0">
                          <a:solidFill>
                            <a:schemeClr val="accent4">
                              <a:lumMod val="25000"/>
                            </a:schemeClr>
                          </a:solidFill>
                          <a:latin typeface="Arial" panose="020B0604020202020204" pitchFamily="34" charset="0"/>
                          <a:cs typeface="Arial" panose="020B0604020202020204" pitchFamily="34" charset="0"/>
                        </a:rPr>
                        <a:t>būtina remtis pateiktu tekstu</a:t>
                      </a:r>
                      <a:r>
                        <a:rPr lang="lt-LT" sz="1800" dirty="0">
                          <a:latin typeface="Arial" panose="020B0604020202020204" pitchFamily="34" charset="0"/>
                          <a:cs typeface="Arial" panose="020B0604020202020204" pitchFamily="34" charset="0"/>
                        </a:rPr>
                        <a:t>.</a:t>
                      </a:r>
                    </a:p>
                    <a:p>
                      <a:pPr algn="just"/>
                      <a:r>
                        <a:rPr lang="lt-LT" dirty="0">
                          <a:latin typeface="Arial" panose="020B0604020202020204" pitchFamily="34" charset="0"/>
                          <a:cs typeface="Arial" panose="020B0604020202020204" pitchFamily="34" charset="0"/>
                        </a:rPr>
                        <a:t>Probleminis klausimas svarstytinas ne tik atsižvelgiant į pateiktą tekstą, </a:t>
                      </a:r>
                      <a:r>
                        <a:rPr lang="lt-LT" b="1" dirty="0">
                          <a:solidFill>
                            <a:schemeClr val="accent4">
                              <a:lumMod val="25000"/>
                            </a:schemeClr>
                          </a:solidFill>
                          <a:latin typeface="Arial" panose="020B0604020202020204" pitchFamily="34" charset="0"/>
                          <a:cs typeface="Arial" panose="020B0604020202020204" pitchFamily="34" charset="0"/>
                        </a:rPr>
                        <a:t>bet ir remiantis savo asmenine ir kultūrine patirtimi. </a:t>
                      </a:r>
                      <a:endParaRPr lang="lt-LT" sz="1800" b="1" dirty="0">
                        <a:solidFill>
                          <a:schemeClr val="accent4">
                            <a:lumMod val="25000"/>
                          </a:schemeClr>
                        </a:solidFill>
                        <a:latin typeface="Arial" panose="020B0604020202020204" pitchFamily="34" charset="0"/>
                        <a:cs typeface="Arial" panose="020B0604020202020204" pitchFamily="34" charset="0"/>
                      </a:endParaRPr>
                    </a:p>
                    <a:p>
                      <a:pPr algn="just"/>
                      <a:r>
                        <a:rPr lang="lt-LT" sz="800" dirty="0">
                          <a:latin typeface="Arial" panose="020B0604020202020204" pitchFamily="34" charset="0"/>
                          <a:cs typeface="Arial" panose="020B0604020202020204" pitchFamily="34" charset="0"/>
                        </a:rPr>
                        <a:t>https://www.nsa.smm.lt/wp-content/uploads/2023/12/VBE-rasymo-uzduociu-vertinimo-instrukcijos-paaiskinimas_20231117.pdf</a:t>
                      </a:r>
                    </a:p>
                  </a:txBody>
                  <a:tcPr/>
                </a:tc>
                <a:extLst>
                  <a:ext uri="{0D108BD9-81ED-4DB2-BD59-A6C34878D82A}">
                    <a16:rowId xmlns:a16="http://schemas.microsoft.com/office/drawing/2014/main" val="2834569398"/>
                  </a:ext>
                </a:extLst>
              </a:tr>
              <a:tr h="370840">
                <a:tc>
                  <a:txBody>
                    <a:bodyPr/>
                    <a:lstStyle/>
                    <a:p>
                      <a:pPr algn="just"/>
                      <a:r>
                        <a:rPr lang="lt-LT" sz="1800" dirty="0">
                          <a:effectLst/>
                          <a:latin typeface="Arial" panose="020B0604020202020204" pitchFamily="34" charset="0"/>
                          <a:ea typeface="Calibri" panose="020F0502020204030204" pitchFamily="34" charset="0"/>
                          <a:cs typeface="Arial" panose="020B0604020202020204" pitchFamily="34" charset="0"/>
                        </a:rPr>
                        <a:t> Ar probleminį klausimą būtina paminėti įžangos</a:t>
                      </a:r>
                      <a:r>
                        <a:rPr lang="lt-LT" sz="1800" baseline="0" dirty="0">
                          <a:effectLst/>
                          <a:latin typeface="Arial" panose="020B0604020202020204" pitchFamily="34" charset="0"/>
                          <a:ea typeface="Calibri" panose="020F0502020204030204" pitchFamily="34" charset="0"/>
                          <a:cs typeface="Arial" panose="020B0604020202020204" pitchFamily="34" charset="0"/>
                        </a:rPr>
                        <a:t> </a:t>
                      </a:r>
                      <a:r>
                        <a:rPr lang="lt-LT" sz="1800" dirty="0">
                          <a:effectLst/>
                          <a:latin typeface="Arial" panose="020B0604020202020204" pitchFamily="34" charset="0"/>
                          <a:ea typeface="Calibri" panose="020F0502020204030204" pitchFamily="34" charset="0"/>
                          <a:cs typeface="Arial" panose="020B0604020202020204" pitchFamily="34" charset="0"/>
                        </a:rPr>
                        <a:t>pabaigoje?</a:t>
                      </a:r>
                      <a:endParaRPr lang="lt-LT" sz="1800" dirty="0">
                        <a:latin typeface="Arial" panose="020B0604020202020204" pitchFamily="34" charset="0"/>
                        <a:cs typeface="Arial" panose="020B0604020202020204" pitchFamily="34" charset="0"/>
                      </a:endParaRPr>
                    </a:p>
                  </a:txBody>
                  <a:tcPr/>
                </a:tc>
                <a:tc>
                  <a:txBody>
                    <a:bodyPr/>
                    <a:lstStyle/>
                    <a:p>
                      <a:pPr algn="just"/>
                      <a:r>
                        <a:rPr lang="lt-LT" sz="1800" dirty="0">
                          <a:latin typeface="Arial" panose="020B0604020202020204" pitchFamily="34" charset="0"/>
                          <a:cs typeface="Arial" panose="020B0604020202020204" pitchFamily="34" charset="0"/>
                        </a:rPr>
                        <a:t>Tokios</a:t>
                      </a:r>
                      <a:r>
                        <a:rPr lang="lt-LT" sz="1800" baseline="0" dirty="0">
                          <a:latin typeface="Arial" panose="020B0604020202020204" pitchFamily="34" charset="0"/>
                          <a:cs typeface="Arial" panose="020B0604020202020204" pitchFamily="34" charset="0"/>
                        </a:rPr>
                        <a:t> prievolės nėra. Svarbu, kad </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asirinkta </a:t>
                      </a:r>
                      <a:r>
                        <a:rPr kumimoji="0" lang="lt-LT" sz="1800" b="0"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Calibri" panose="020F0502020204030204" pitchFamily="34" charset="0"/>
                          <a:cs typeface="Arial" panose="020B0604020202020204" pitchFamily="34" charset="0"/>
                        </a:rPr>
                        <a:t>tinkama </a:t>
                      </a:r>
                      <a:r>
                        <a:rPr kumimoji="0" lang="lt-LT"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struktūra turiniui perteikti: svarstymas plėtojamas kryptingai, įžanga motyvuota, dėstymas tinkamai apibendrinamas, baigiamosios išvados pagrįstos.“</a:t>
                      </a:r>
                    </a:p>
                    <a:p>
                      <a:pPr algn="just"/>
                      <a:r>
                        <a:rPr lang="lt-LT" sz="800" dirty="0">
                          <a:latin typeface="Arial" panose="020B0604020202020204" pitchFamily="34" charset="0"/>
                          <a:cs typeface="Arial" panose="020B0604020202020204" pitchFamily="34" charset="0"/>
                        </a:rPr>
                        <a:t>https://www.nsa.smm.lt/wp-content/uploads/2024/09/VBE-rasymo-uzduociu-turinio-ir-kalbos-taisyklingumo-vertinimo-instrukcija-lenteles_2024.pdf</a:t>
                      </a:r>
                    </a:p>
                  </a:txBody>
                  <a:tcPr/>
                </a:tc>
                <a:extLst>
                  <a:ext uri="{0D108BD9-81ED-4DB2-BD59-A6C34878D82A}">
                    <a16:rowId xmlns:a16="http://schemas.microsoft.com/office/drawing/2014/main" val="3954894887"/>
                  </a:ext>
                </a:extLst>
              </a:tr>
            </a:tbl>
          </a:graphicData>
        </a:graphic>
      </p:graphicFrame>
    </p:spTree>
    <p:extLst>
      <p:ext uri="{BB962C8B-B14F-4D97-AF65-F5344CB8AC3E}">
        <p14:creationId xmlns:p14="http://schemas.microsoft.com/office/powerpoint/2010/main" val="765441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1267" y="158931"/>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4" y="1652027"/>
            <a:ext cx="2214459" cy="801859"/>
          </a:xfrm>
          <a:prstGeom prst="rect">
            <a:avLst/>
          </a:prstGeom>
        </p:spPr>
      </p:pic>
      <p:sp>
        <p:nvSpPr>
          <p:cNvPr id="6" name="TextBox 5"/>
          <p:cNvSpPr txBox="1"/>
          <p:nvPr/>
        </p:nvSpPr>
        <p:spPr>
          <a:xfrm>
            <a:off x="2867609" y="3203508"/>
            <a:ext cx="6456782" cy="1169551"/>
          </a:xfrm>
          <a:prstGeom prst="rect">
            <a:avLst/>
          </a:prstGeom>
          <a:noFill/>
        </p:spPr>
        <p:txBody>
          <a:bodyPr wrap="square" rtlCol="0">
            <a:spAutoFit/>
          </a:bodyPr>
          <a:lstStyle/>
          <a:p>
            <a:pPr algn="ctr"/>
            <a:r>
              <a:rPr lang="lt-LT" sz="3500" dirty="0">
                <a:solidFill>
                  <a:schemeClr val="bg1"/>
                </a:solidFill>
                <a:latin typeface="HK Nova" panose="00000500000000000000" pitchFamily="50" charset="-70"/>
              </a:rPr>
              <a:t>Kviečiame kartu kurti dialogą</a:t>
            </a:r>
            <a:r>
              <a:rPr lang="en-US" sz="3500" dirty="0">
                <a:solidFill>
                  <a:schemeClr val="bg1"/>
                </a:solidFill>
                <a:latin typeface="HK Nova" panose="00000500000000000000" pitchFamily="50" charset="-70"/>
              </a:rPr>
              <a: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extBox 1"/>
          <p:cNvSpPr txBox="1"/>
          <p:nvPr/>
        </p:nvSpPr>
        <p:spPr>
          <a:xfrm>
            <a:off x="3699547" y="4584073"/>
            <a:ext cx="4670854" cy="307777"/>
          </a:xfrm>
          <a:prstGeom prst="rect">
            <a:avLst/>
          </a:prstGeom>
          <a:noFill/>
        </p:spPr>
        <p:txBody>
          <a:bodyPr wrap="square" rtlCol="0">
            <a:spAutoFit/>
          </a:bodyPr>
          <a:lstStyle/>
          <a:p>
            <a:pPr algn="ctr"/>
            <a:r>
              <a:rPr lang="aa-ET" sz="1400" dirty="0">
                <a:solidFill>
                  <a:schemeClr val="bg1"/>
                </a:solidFill>
              </a:rPr>
              <a:t>K. Kalinausko g. 7, </a:t>
            </a:r>
            <a:r>
              <a:rPr lang="lt-LT" sz="1400" dirty="0">
                <a:solidFill>
                  <a:schemeClr val="bg1"/>
                </a:solidFill>
              </a:rPr>
              <a:t>Vilnius, LT-</a:t>
            </a:r>
            <a:r>
              <a:rPr lang="aa-ET" sz="1400">
                <a:solidFill>
                  <a:schemeClr val="bg1"/>
                </a:solidFill>
              </a:rPr>
              <a:t>03106</a:t>
            </a:r>
            <a:r>
              <a:rPr lang="lt-LT" sz="1400">
                <a:solidFill>
                  <a:schemeClr val="bg1"/>
                </a:solidFill>
              </a:rPr>
              <a:t> </a:t>
            </a:r>
            <a:endParaRPr lang="en-US" sz="1400" dirty="0">
              <a:solidFill>
                <a:schemeClr val="bg1"/>
              </a:solidFill>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3635" y="4790286"/>
            <a:ext cx="1922675" cy="668957"/>
          </a:xfrm>
          <a:prstGeom prst="rect">
            <a:avLst/>
          </a:prstGeom>
        </p:spPr>
      </p:pic>
    </p:spTree>
    <p:extLst>
      <p:ext uri="{BB962C8B-B14F-4D97-AF65-F5344CB8AC3E}">
        <p14:creationId xmlns:p14="http://schemas.microsoft.com/office/powerpoint/2010/main" val="400785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3678592"/>
              </p:ext>
            </p:extLst>
          </p:nvPr>
        </p:nvGraphicFramePr>
        <p:xfrm>
          <a:off x="522516" y="1057641"/>
          <a:ext cx="10058398" cy="5212080"/>
        </p:xfrm>
        <a:graphic>
          <a:graphicData uri="http://schemas.openxmlformats.org/drawingml/2006/table">
            <a:tbl>
              <a:tblPr firstRow="1" bandRow="1">
                <a:tableStyleId>{5C22544A-7EE6-4342-B048-85BDC9FD1C3A}</a:tableStyleId>
              </a:tblPr>
              <a:tblGrid>
                <a:gridCol w="1348965">
                  <a:extLst>
                    <a:ext uri="{9D8B030D-6E8A-4147-A177-3AD203B41FA5}">
                      <a16:colId xmlns:a16="http://schemas.microsoft.com/office/drawing/2014/main" val="3886808217"/>
                    </a:ext>
                  </a:extLst>
                </a:gridCol>
                <a:gridCol w="8709433">
                  <a:extLst>
                    <a:ext uri="{9D8B030D-6E8A-4147-A177-3AD203B41FA5}">
                      <a16:colId xmlns:a16="http://schemas.microsoft.com/office/drawing/2014/main" val="2809676272"/>
                    </a:ext>
                  </a:extLst>
                </a:gridCol>
              </a:tblGrid>
              <a:tr h="0">
                <a:tc>
                  <a:txBody>
                    <a:bodyPr/>
                    <a:lstStyle/>
                    <a:p>
                      <a:endParaRPr lang="lt-LT" dirty="0"/>
                    </a:p>
                  </a:txBody>
                  <a:tcPr/>
                </a:tc>
                <a:tc>
                  <a:txBody>
                    <a:bodyPr/>
                    <a:lstStyle/>
                    <a:p>
                      <a:pPr algn="ctr"/>
                      <a:r>
                        <a:rPr lang="lt-LT" dirty="0">
                          <a:latin typeface="Arial" panose="020B0604020202020204" pitchFamily="34" charset="0"/>
                          <a:cs typeface="Arial" panose="020B0604020202020204" pitchFamily="34" charset="0"/>
                        </a:rPr>
                        <a:t>Bendrasis ir</a:t>
                      </a:r>
                      <a:r>
                        <a:rPr lang="lt-LT" baseline="0" dirty="0">
                          <a:latin typeface="Arial" panose="020B0604020202020204" pitchFamily="34" charset="0"/>
                          <a:cs typeface="Arial" panose="020B0604020202020204" pitchFamily="34" charset="0"/>
                        </a:rPr>
                        <a:t> i</a:t>
                      </a:r>
                      <a:r>
                        <a:rPr lang="lt-LT" dirty="0">
                          <a:latin typeface="Arial" panose="020B0604020202020204" pitchFamily="34" charset="0"/>
                          <a:cs typeface="Arial" panose="020B0604020202020204" pitchFamily="34" charset="0"/>
                        </a:rPr>
                        <a:t>šplėstinis kursas</a:t>
                      </a:r>
                    </a:p>
                  </a:txBody>
                  <a:tcPr/>
                </a:tc>
                <a:extLst>
                  <a:ext uri="{0D108BD9-81ED-4DB2-BD59-A6C34878D82A}">
                    <a16:rowId xmlns:a16="http://schemas.microsoft.com/office/drawing/2014/main" val="1904008248"/>
                  </a:ext>
                </a:extLst>
              </a:tr>
              <a:tr h="370840">
                <a:tc>
                  <a:txBody>
                    <a:bodyPr/>
                    <a:lstStyle/>
                    <a:p>
                      <a:r>
                        <a:rPr lang="lt-LT" sz="1800" b="1" dirty="0">
                          <a:solidFill>
                            <a:schemeClr val="bg1"/>
                          </a:solidFill>
                          <a:latin typeface="Arial" panose="020B0604020202020204" pitchFamily="34" charset="0"/>
                          <a:cs typeface="Arial" panose="020B0604020202020204" pitchFamily="34" charset="0"/>
                        </a:rPr>
                        <a:t>Užduoties</a:t>
                      </a:r>
                      <a:r>
                        <a:rPr lang="lt-LT" sz="1800" b="1" baseline="0" dirty="0">
                          <a:solidFill>
                            <a:schemeClr val="bg1"/>
                          </a:solidFill>
                          <a:latin typeface="Arial" panose="020B0604020202020204" pitchFamily="34" charset="0"/>
                          <a:cs typeface="Arial" panose="020B0604020202020204" pitchFamily="34" charset="0"/>
                        </a:rPr>
                        <a:t> pobūdis</a:t>
                      </a:r>
                      <a:endParaRPr lang="lt-LT" sz="1800" b="1" dirty="0">
                        <a:solidFill>
                          <a:schemeClr val="bg1"/>
                        </a:solidFill>
                        <a:latin typeface="Arial" panose="020B0604020202020204" pitchFamily="34" charset="0"/>
                        <a:cs typeface="Arial" panose="020B0604020202020204" pitchFamily="34" charset="0"/>
                      </a:endParaRPr>
                    </a:p>
                  </a:txBody>
                  <a:tcPr>
                    <a:solidFill>
                      <a:srgbClr val="006B3E"/>
                    </a:solidFill>
                  </a:tcPr>
                </a:tc>
                <a:tc>
                  <a:txBody>
                    <a:bodyPr/>
                    <a:lstStyle/>
                    <a:p>
                      <a:r>
                        <a:rPr lang="lt-LT" sz="1800" b="1" dirty="0">
                          <a:latin typeface="Arial" panose="020B0604020202020204" pitchFamily="34" charset="0"/>
                          <a:cs typeface="Arial" panose="020B0604020202020204" pitchFamily="34" charset="0"/>
                        </a:rPr>
                        <a:t>Rašymas</a:t>
                      </a:r>
                      <a:r>
                        <a:rPr lang="lt-LT" sz="1800" dirty="0">
                          <a:latin typeface="Arial" panose="020B0604020202020204" pitchFamily="34" charset="0"/>
                          <a:cs typeface="Arial" panose="020B0604020202020204" pitchFamily="34" charset="0"/>
                        </a:rPr>
                        <a:t> </a:t>
                      </a:r>
                    </a:p>
                    <a:p>
                      <a:endParaRPr lang="lt-LT" sz="1800" dirty="0">
                        <a:latin typeface="Arial" panose="020B0604020202020204" pitchFamily="34" charset="0"/>
                        <a:cs typeface="Arial" panose="020B0604020202020204" pitchFamily="34" charset="0"/>
                      </a:endParaRPr>
                    </a:p>
                    <a:p>
                      <a:r>
                        <a:rPr lang="lt-LT" sz="1800" dirty="0">
                          <a:latin typeface="Arial" panose="020B0604020202020204" pitchFamily="34" charset="0"/>
                          <a:cs typeface="Arial" panose="020B0604020202020204" pitchFamily="34" charset="0"/>
                        </a:rPr>
                        <a:t>Pateikiamos </a:t>
                      </a:r>
                      <a:r>
                        <a:rPr lang="lt-LT" sz="1800" b="1" dirty="0">
                          <a:solidFill>
                            <a:schemeClr val="accent4">
                              <a:lumMod val="25000"/>
                            </a:schemeClr>
                          </a:solidFill>
                          <a:latin typeface="Arial" panose="020B0604020202020204" pitchFamily="34" charset="0"/>
                          <a:cs typeface="Arial" panose="020B0604020202020204" pitchFamily="34" charset="0"/>
                        </a:rPr>
                        <a:t>dviejų tipų užduotys</a:t>
                      </a:r>
                      <a:r>
                        <a:rPr lang="lt-LT" sz="1800" dirty="0">
                          <a:latin typeface="Arial" panose="020B0604020202020204" pitchFamily="34" charset="0"/>
                          <a:cs typeface="Arial" panose="020B0604020202020204" pitchFamily="34" charset="0"/>
                        </a:rPr>
                        <a:t>: </a:t>
                      </a:r>
                      <a:r>
                        <a:rPr lang="lt-LT" sz="1800" u="sng" dirty="0">
                          <a:latin typeface="Arial" panose="020B0604020202020204" pitchFamily="34" charset="0"/>
                          <a:cs typeface="Arial" panose="020B0604020202020204" pitchFamily="34" charset="0"/>
                        </a:rPr>
                        <a:t>grožinio</a:t>
                      </a:r>
                      <a:r>
                        <a:rPr lang="lt-LT" sz="1800" dirty="0">
                          <a:latin typeface="Arial" panose="020B0604020202020204" pitchFamily="34" charset="0"/>
                          <a:cs typeface="Arial" panose="020B0604020202020204" pitchFamily="34" charset="0"/>
                        </a:rPr>
                        <a:t> teksto interpretavimas (1) ir probleminio</a:t>
                      </a:r>
                      <a:r>
                        <a:rPr lang="lt-LT" sz="1800" baseline="0" dirty="0">
                          <a:latin typeface="Arial" panose="020B0604020202020204" pitchFamily="34" charset="0"/>
                          <a:cs typeface="Arial" panose="020B0604020202020204" pitchFamily="34" charset="0"/>
                        </a:rPr>
                        <a:t> </a:t>
                      </a:r>
                      <a:r>
                        <a:rPr lang="lt-LT" sz="1800" dirty="0">
                          <a:latin typeface="Arial" panose="020B0604020202020204" pitchFamily="34" charset="0"/>
                          <a:cs typeface="Arial" panose="020B0604020202020204" pitchFamily="34" charset="0"/>
                        </a:rPr>
                        <a:t>klausimo pagal pateiktą </a:t>
                      </a:r>
                      <a:r>
                        <a:rPr lang="lt-LT" sz="1800" u="sng" dirty="0">
                          <a:latin typeface="Arial" panose="020B0604020202020204" pitchFamily="34" charset="0"/>
                          <a:cs typeface="Arial" panose="020B0604020202020204" pitchFamily="34" charset="0"/>
                        </a:rPr>
                        <a:t>grožinį</a:t>
                      </a:r>
                      <a:r>
                        <a:rPr lang="lt-LT" sz="1800" dirty="0">
                          <a:latin typeface="Arial" panose="020B0604020202020204" pitchFamily="34" charset="0"/>
                          <a:cs typeface="Arial" panose="020B0604020202020204" pitchFamily="34" charset="0"/>
                        </a:rPr>
                        <a:t> tekstą svarstymas, remiantis kultūrine patirtimi (2). Kandidatas pasirenka vieną užduotį ir kuria tekstą.</a:t>
                      </a:r>
                    </a:p>
                    <a:p>
                      <a:endParaRPr lang="lt-LT" sz="1800" dirty="0">
                        <a:latin typeface="Arial" panose="020B0604020202020204" pitchFamily="34" charset="0"/>
                        <a:cs typeface="Arial" panose="020B0604020202020204" pitchFamily="34" charset="0"/>
                      </a:endParaRPr>
                    </a:p>
                    <a:p>
                      <a:r>
                        <a:rPr lang="lt-LT" sz="1800" dirty="0">
                          <a:latin typeface="Arial" panose="020B0604020202020204" pitchFamily="34" charset="0"/>
                          <a:cs typeface="Arial" panose="020B0604020202020204" pitchFamily="34" charset="0"/>
                        </a:rPr>
                        <a:t>Kiekvieno</a:t>
                      </a:r>
                      <a:r>
                        <a:rPr lang="lt-LT" sz="1800" baseline="0" dirty="0">
                          <a:latin typeface="Arial" panose="020B0604020202020204" pitchFamily="34" charset="0"/>
                          <a:cs typeface="Arial" panose="020B0604020202020204" pitchFamily="34" charset="0"/>
                        </a:rPr>
                        <a:t> tipo užduotis turi </a:t>
                      </a:r>
                      <a:r>
                        <a:rPr lang="lt-LT" sz="1800" b="1" baseline="0" dirty="0">
                          <a:solidFill>
                            <a:schemeClr val="accent4">
                              <a:lumMod val="25000"/>
                            </a:schemeClr>
                          </a:solidFill>
                          <a:latin typeface="Arial" panose="020B0604020202020204" pitchFamily="34" charset="0"/>
                          <a:cs typeface="Arial" panose="020B0604020202020204" pitchFamily="34" charset="0"/>
                        </a:rPr>
                        <a:t>du</a:t>
                      </a:r>
                      <a:r>
                        <a:rPr lang="lt-LT" sz="1800" baseline="0" dirty="0">
                          <a:latin typeface="Arial" panose="020B0604020202020204" pitchFamily="34" charset="0"/>
                          <a:cs typeface="Arial" panose="020B0604020202020204" pitchFamily="34" charset="0"/>
                        </a:rPr>
                        <a:t> </a:t>
                      </a:r>
                      <a:r>
                        <a:rPr lang="lt-LT" sz="1800" baseline="0" dirty="0" err="1">
                          <a:latin typeface="Arial" panose="020B0604020202020204" pitchFamily="34" charset="0"/>
                          <a:cs typeface="Arial" panose="020B0604020202020204" pitchFamily="34" charset="0"/>
                        </a:rPr>
                        <a:t>pasirinkimus</a:t>
                      </a:r>
                      <a:r>
                        <a:rPr lang="lt-LT" sz="1800" baseline="0" dirty="0">
                          <a:latin typeface="Arial" panose="020B0604020202020204" pitchFamily="34" charset="0"/>
                          <a:cs typeface="Arial" panose="020B0604020202020204" pitchFamily="34" charset="0"/>
                        </a:rPr>
                        <a:t>.</a:t>
                      </a:r>
                    </a:p>
                    <a:p>
                      <a:endParaRPr lang="lt-LT" sz="1800" baseline="0" dirty="0">
                        <a:latin typeface="Arial" panose="020B0604020202020204" pitchFamily="34" charset="0"/>
                        <a:cs typeface="Arial" panose="020B0604020202020204" pitchFamily="34" charset="0"/>
                      </a:endParaRPr>
                    </a:p>
                    <a:p>
                      <a:r>
                        <a:rPr lang="lt-LT" sz="1800" dirty="0">
                          <a:effectLst/>
                          <a:latin typeface="Arial" panose="020B0604020202020204" pitchFamily="34" charset="0"/>
                          <a:ea typeface="Calibri" panose="020F0502020204030204" pitchFamily="34" charset="0"/>
                          <a:cs typeface="Arial" panose="020B0604020202020204" pitchFamily="34" charset="0"/>
                        </a:rPr>
                        <a:t>Pereinamuoju laikotarpiu (2025 ir 2026 m.) </a:t>
                      </a:r>
                      <a:r>
                        <a:rPr lang="lt-LT" sz="1800" b="1" dirty="0">
                          <a:solidFill>
                            <a:schemeClr val="accent4">
                              <a:lumMod val="25000"/>
                            </a:schemeClr>
                          </a:solidFill>
                          <a:effectLst/>
                          <a:latin typeface="Arial" panose="020B0604020202020204" pitchFamily="34" charset="0"/>
                          <a:ea typeface="Calibri" panose="020F0502020204030204" pitchFamily="34" charset="0"/>
                          <a:cs typeface="Arial" panose="020B0604020202020204" pitchFamily="34" charset="0"/>
                        </a:rPr>
                        <a:t>vienas tekstas</a:t>
                      </a:r>
                      <a:r>
                        <a:rPr lang="lt-LT" sz="1800" dirty="0">
                          <a:effectLst/>
                          <a:latin typeface="Arial" panose="020B0604020202020204" pitchFamily="34" charset="0"/>
                          <a:ea typeface="Calibri" panose="020F0502020204030204" pitchFamily="34" charset="0"/>
                          <a:cs typeface="Arial" panose="020B0604020202020204" pitchFamily="34" charset="0"/>
                        </a:rPr>
                        <a:t> interpretavimui parenkamas iš privalomų kūrinių.</a:t>
                      </a:r>
                    </a:p>
                    <a:p>
                      <a:endParaRPr lang="lt-LT" sz="1800" dirty="0">
                        <a:effectLst/>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lt-LT" sz="1200" dirty="0">
                          <a:effectLst/>
                          <a:latin typeface="Arial" panose="020B0604020202020204" pitchFamily="34" charset="0"/>
                          <a:ea typeface="Calibri" panose="020F0502020204030204" pitchFamily="34" charset="0"/>
                          <a:cs typeface="Arial" panose="020B0604020202020204" pitchFamily="34" charset="0"/>
                        </a:rPr>
                        <a:t>(</a:t>
                      </a:r>
                      <a:r>
                        <a:rPr lang="lt-LT" sz="1200" i="1" dirty="0">
                          <a:effectLst/>
                          <a:latin typeface="Arial" panose="020B0604020202020204" pitchFamily="34" charset="0"/>
                          <a:ea typeface="Calibri" panose="020F0502020204030204" pitchFamily="34" charset="0"/>
                          <a:cs typeface="Arial" panose="020B0604020202020204" pitchFamily="34" charset="0"/>
                        </a:rPr>
                        <a:t>VBE rašymo užduočių vertinimo instrukcijos paaiškinimas</a:t>
                      </a:r>
                      <a:r>
                        <a:rPr lang="lt-LT" sz="1200" dirty="0">
                          <a:effectLst/>
                          <a:latin typeface="Arial" panose="020B0604020202020204" pitchFamily="34" charset="0"/>
                          <a:ea typeface="Calibri" panose="020F0502020204030204" pitchFamily="34" charset="0"/>
                          <a:cs typeface="Arial" panose="020B0604020202020204" pitchFamily="34" charset="0"/>
                        </a:rPr>
                        <a:t>, 2023; </a:t>
                      </a:r>
                      <a:r>
                        <a:rPr lang="lt-LT" sz="1200" i="1" dirty="0">
                          <a:effectLst/>
                          <a:latin typeface="Arial" panose="020B0604020202020204" pitchFamily="34" charset="0"/>
                          <a:ea typeface="Calibri" panose="020F0502020204030204" pitchFamily="34" charset="0"/>
                          <a:cs typeface="Arial" panose="020B0604020202020204" pitchFamily="34" charset="0"/>
                        </a:rPr>
                        <a:t>Kalbų valstybinių brandos egzaminų užduočių aprašas</a:t>
                      </a:r>
                      <a:r>
                        <a:rPr lang="lt-LT" sz="1200" dirty="0">
                          <a:effectLst/>
                          <a:latin typeface="Arial" panose="020B0604020202020204" pitchFamily="34" charset="0"/>
                          <a:ea typeface="Calibri" panose="020F0502020204030204" pitchFamily="34" charset="0"/>
                          <a:cs typeface="Arial" panose="020B0604020202020204" pitchFamily="34" charset="0"/>
                        </a:rPr>
                        <a:t>, 2024 (projektas)</a:t>
                      </a:r>
                    </a:p>
                    <a:p>
                      <a:endParaRPr lang="lt-LT"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9622297"/>
                  </a:ext>
                </a:extLst>
              </a:tr>
              <a:tr h="370840">
                <a:tc>
                  <a:txBody>
                    <a:bodyPr/>
                    <a:lstStyle/>
                    <a:p>
                      <a:r>
                        <a:rPr lang="lt-LT" b="1" dirty="0">
                          <a:solidFill>
                            <a:schemeClr val="bg1"/>
                          </a:solidFill>
                          <a:latin typeface="Arial" panose="020B0604020202020204" pitchFamily="34" charset="0"/>
                          <a:cs typeface="Arial" panose="020B0604020202020204" pitchFamily="34" charset="0"/>
                        </a:rPr>
                        <a:t>Iš viso taškų</a:t>
                      </a:r>
                    </a:p>
                  </a:txBody>
                  <a:tcPr>
                    <a:solidFill>
                      <a:srgbClr val="006B3E"/>
                    </a:solidFill>
                  </a:tcPr>
                </a:tc>
                <a:tc>
                  <a:txBody>
                    <a:bodyPr/>
                    <a:lstStyle/>
                    <a:p>
                      <a:r>
                        <a:rPr lang="lt-LT" dirty="0">
                          <a:latin typeface="Arial" panose="020B0604020202020204" pitchFamily="34" charset="0"/>
                          <a:cs typeface="Arial" panose="020B0604020202020204" pitchFamily="34" charset="0"/>
                        </a:rPr>
                        <a:t>70</a:t>
                      </a:r>
                      <a:r>
                        <a:rPr lang="lt-LT" baseline="0" dirty="0">
                          <a:latin typeface="Arial" panose="020B0604020202020204" pitchFamily="34" charset="0"/>
                          <a:cs typeface="Arial" panose="020B0604020202020204" pitchFamily="34" charset="0"/>
                        </a:rPr>
                        <a:t> taškų    (</a:t>
                      </a:r>
                      <a:r>
                        <a:rPr lang="lt-LT" b="1" baseline="0" dirty="0">
                          <a:solidFill>
                            <a:schemeClr val="accent4">
                              <a:lumMod val="25000"/>
                            </a:schemeClr>
                          </a:solidFill>
                          <a:latin typeface="Arial" panose="020B0604020202020204" pitchFamily="34" charset="0"/>
                          <a:cs typeface="Arial" panose="020B0604020202020204" pitchFamily="34" charset="0"/>
                        </a:rPr>
                        <a:t>ta pati vertinimo instrukcija </a:t>
                      </a:r>
                      <a:r>
                        <a:rPr lang="lt-LT" baseline="0" dirty="0">
                          <a:latin typeface="Arial" panose="020B0604020202020204" pitchFamily="34" charset="0"/>
                          <a:cs typeface="Arial" panose="020B0604020202020204" pitchFamily="34" charset="0"/>
                        </a:rPr>
                        <a:t>bendrajam ir išplėstiniam kursui, privalomam kūriniui ir neprivalomam)</a:t>
                      </a:r>
                    </a:p>
                  </a:txBody>
                  <a:tcPr/>
                </a:tc>
                <a:extLst>
                  <a:ext uri="{0D108BD9-81ED-4DB2-BD59-A6C34878D82A}">
                    <a16:rowId xmlns:a16="http://schemas.microsoft.com/office/drawing/2014/main" val="1795802089"/>
                  </a:ext>
                </a:extLst>
              </a:tr>
              <a:tr h="370840">
                <a:tc>
                  <a:txBody>
                    <a:bodyPr/>
                    <a:lstStyle/>
                    <a:p>
                      <a:r>
                        <a:rPr lang="lt-LT" b="1" dirty="0">
                          <a:solidFill>
                            <a:schemeClr val="bg1"/>
                          </a:solidFill>
                          <a:latin typeface="Arial" panose="020B0604020202020204" pitchFamily="34" charset="0"/>
                          <a:cs typeface="Arial" panose="020B0604020202020204" pitchFamily="34" charset="0"/>
                        </a:rPr>
                        <a:t>Trukmė </a:t>
                      </a:r>
                    </a:p>
                  </a:txBody>
                  <a:tcPr>
                    <a:solidFill>
                      <a:srgbClr val="006B3E"/>
                    </a:solidFill>
                  </a:tcPr>
                </a:tc>
                <a:tc>
                  <a:txBody>
                    <a:bodyPr/>
                    <a:lstStyle/>
                    <a:p>
                      <a:r>
                        <a:rPr lang="lt-LT" dirty="0">
                          <a:latin typeface="Arial" panose="020B0604020202020204" pitchFamily="34" charset="0"/>
                          <a:cs typeface="Arial" panose="020B0604020202020204" pitchFamily="34" charset="0"/>
                        </a:rPr>
                        <a:t>240 min</a:t>
                      </a:r>
                      <a:r>
                        <a:rPr lang="en-US" dirty="0">
                          <a:latin typeface="Arial" panose="020B0604020202020204" pitchFamily="34" charset="0"/>
                          <a:cs typeface="Arial" panose="020B0604020202020204" pitchFamily="34" charset="0"/>
                        </a:rPr>
                        <a:t>.</a:t>
                      </a:r>
                      <a:r>
                        <a:rPr lang="lt-LT"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4 val.</a:t>
                      </a:r>
                      <a:endParaRPr lang="lt-LT"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40326445"/>
                  </a:ext>
                </a:extLst>
              </a:tr>
            </a:tbl>
          </a:graphicData>
        </a:graphic>
      </p:graphicFrame>
      <p:sp>
        <p:nvSpPr>
          <p:cNvPr id="3" name="Rectangle 2"/>
          <p:cNvSpPr/>
          <p:nvPr/>
        </p:nvSpPr>
        <p:spPr>
          <a:xfrm>
            <a:off x="774441" y="428923"/>
            <a:ext cx="10403632"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Tree>
    <p:extLst>
      <p:ext uri="{BB962C8B-B14F-4D97-AF65-F5344CB8AC3E}">
        <p14:creationId xmlns:p14="http://schemas.microsoft.com/office/powerpoint/2010/main" val="84472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71507845"/>
              </p:ext>
            </p:extLst>
          </p:nvPr>
        </p:nvGraphicFramePr>
        <p:xfrm>
          <a:off x="381000" y="1256458"/>
          <a:ext cx="11172856" cy="4820349"/>
        </p:xfrm>
        <a:graphic>
          <a:graphicData uri="http://schemas.openxmlformats.org/drawingml/2006/table">
            <a:tbl>
              <a:tblPr firstRow="1" firstCol="1" bandRow="1"/>
              <a:tblGrid>
                <a:gridCol w="5586428">
                  <a:extLst>
                    <a:ext uri="{9D8B030D-6E8A-4147-A177-3AD203B41FA5}">
                      <a16:colId xmlns:a16="http://schemas.microsoft.com/office/drawing/2014/main" val="1416735957"/>
                    </a:ext>
                  </a:extLst>
                </a:gridCol>
                <a:gridCol w="5586428">
                  <a:extLst>
                    <a:ext uri="{9D8B030D-6E8A-4147-A177-3AD203B41FA5}">
                      <a16:colId xmlns:a16="http://schemas.microsoft.com/office/drawing/2014/main" val="646754329"/>
                    </a:ext>
                  </a:extLst>
                </a:gridCol>
              </a:tblGrid>
              <a:tr h="820726">
                <a:tc>
                  <a:txBody>
                    <a:bodyPr/>
                    <a:lstStyle/>
                    <a:p>
                      <a:pPr algn="ctr">
                        <a:lnSpc>
                          <a:spcPct val="150000"/>
                        </a:lnSpc>
                        <a:spcAft>
                          <a:spcPts val="0"/>
                        </a:spcAft>
                      </a:pPr>
                      <a:r>
                        <a:rPr lang="lt-LT" sz="2000" dirty="0">
                          <a:effectLst/>
                          <a:latin typeface="Arial" panose="020B0604020202020204" pitchFamily="34" charset="0"/>
                          <a:ea typeface="Calibri" panose="020F0502020204030204" pitchFamily="34" charset="0"/>
                          <a:cs typeface="Arial" panose="020B0604020202020204" pitchFamily="34" charset="0"/>
                        </a:rPr>
                        <a:t>Lietuvių kalbos ir literatūros (B) privalomų kūrinių sąrašas</a:t>
                      </a: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lt-LT" sz="2000" dirty="0">
                          <a:effectLst/>
                          <a:latin typeface="Arial" panose="020B0604020202020204" pitchFamily="34" charset="0"/>
                          <a:ea typeface="Calibri" panose="020F0502020204030204" pitchFamily="34" charset="0"/>
                          <a:cs typeface="Arial" panose="020B0604020202020204" pitchFamily="34" charset="0"/>
                        </a:rPr>
                        <a:t>Lietuvių kalbos ir literatūros (A) privalomų kūrinių sąrašas</a:t>
                      </a: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3471782"/>
                  </a:ext>
                </a:extLst>
              </a:tr>
              <a:tr h="3790485">
                <a:tc>
                  <a:txBody>
                    <a:bodyPr/>
                    <a:lstStyle/>
                    <a:p>
                      <a:pPr marL="342900" indent="-342900">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K. Donelaitis, „Metai“ (ištraukos)</a:t>
                      </a:r>
                    </a:p>
                    <a:p>
                      <a:pPr marL="342900" indent="-342900">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A. Baranauskas, „Anykščių šilelis“ </a:t>
                      </a:r>
                    </a:p>
                    <a:p>
                      <a:pPr marL="342900" indent="-342900">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Maironis, pasirinkti eilėraščiai</a:t>
                      </a:r>
                    </a:p>
                    <a:p>
                      <a:pPr marL="342900" indent="-342900">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V. Mykolaitis-Putinas, „Altorių šešėly“ ir pasirinkti eilėraščiai</a:t>
                      </a:r>
                    </a:p>
                    <a:p>
                      <a:pPr marL="342900" indent="-342900">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B. Sruoga, „Dievų miškas“</a:t>
                      </a:r>
                    </a:p>
                    <a:p>
                      <a:pPr marL="342900" indent="-342900">
                        <a:lnSpc>
                          <a:spcPct val="100000"/>
                        </a:lnSpc>
                        <a:spcAft>
                          <a:spcPts val="0"/>
                        </a:spcAft>
                        <a:buFont typeface="Arial" panose="020B0604020202020204" pitchFamily="34" charset="0"/>
                        <a:buChar char="•"/>
                      </a:pPr>
                      <a:endParaRPr lang="lt-LT"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K. Donelaitis, „Metai“</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J. V. Gėtė (J. W. </a:t>
                      </a:r>
                      <a:r>
                        <a:rPr lang="lt-LT" sz="2000" dirty="0" err="1">
                          <a:effectLst/>
                          <a:latin typeface="Arial" panose="020B0604020202020204" pitchFamily="34" charset="0"/>
                          <a:ea typeface="Calibri" panose="020F0502020204030204" pitchFamily="34" charset="0"/>
                          <a:cs typeface="Arial" panose="020B0604020202020204" pitchFamily="34" charset="0"/>
                        </a:rPr>
                        <a:t>Goethe</a:t>
                      </a:r>
                      <a:r>
                        <a:rPr lang="lt-LT" sz="2000" dirty="0">
                          <a:effectLst/>
                          <a:latin typeface="Arial" panose="020B0604020202020204" pitchFamily="34" charset="0"/>
                          <a:ea typeface="Calibri" panose="020F0502020204030204" pitchFamily="34" charset="0"/>
                          <a:cs typeface="Arial" panose="020B0604020202020204" pitchFamily="34" charset="0"/>
                        </a:rPr>
                        <a:t>), „Faustas“ (ištraukos) </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A. Mickevičius (A. </a:t>
                      </a:r>
                      <a:r>
                        <a:rPr lang="lt-LT" sz="2000" dirty="0" err="1">
                          <a:effectLst/>
                          <a:latin typeface="Arial" panose="020B0604020202020204" pitchFamily="34" charset="0"/>
                          <a:ea typeface="Calibri" panose="020F0502020204030204" pitchFamily="34" charset="0"/>
                          <a:cs typeface="Arial" panose="020B0604020202020204" pitchFamily="34" charset="0"/>
                        </a:rPr>
                        <a:t>Mickiewicz</a:t>
                      </a:r>
                      <a:r>
                        <a:rPr lang="lt-LT" sz="2000" dirty="0">
                          <a:effectLst/>
                          <a:latin typeface="Arial" panose="020B0604020202020204" pitchFamily="34" charset="0"/>
                          <a:ea typeface="Calibri" panose="020F0502020204030204" pitchFamily="34" charset="0"/>
                          <a:cs typeface="Arial" panose="020B0604020202020204" pitchFamily="34" charset="0"/>
                        </a:rPr>
                        <a:t>), pasirinkti eilėraščiai ar pasirinktos poemos (dramos) ištraukos </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A. Baranauskas, „Anykščių šilelis“ </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Maironis, pasirinkti eilėraščiai</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V. Mykolaitis-Putinas, „Altorių šešėly“ ir pasirinkti eilėraščiai</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J. Savickis, pasirinktos novelės</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B. Sruoga, „Dievų miškas“</a:t>
                      </a:r>
                    </a:p>
                    <a:p>
                      <a:pPr marL="342900" indent="-342900" algn="just">
                        <a:lnSpc>
                          <a:spcPct val="100000"/>
                        </a:lnSpc>
                        <a:spcAft>
                          <a:spcPts val="0"/>
                        </a:spcAft>
                        <a:buFont typeface="Arial" panose="020B0604020202020204" pitchFamily="34" charset="0"/>
                        <a:buChar char="•"/>
                      </a:pPr>
                      <a:r>
                        <a:rPr lang="lt-LT" sz="2000" dirty="0">
                          <a:effectLst/>
                          <a:latin typeface="Arial" panose="020B0604020202020204" pitchFamily="34" charset="0"/>
                          <a:ea typeface="Calibri" panose="020F0502020204030204" pitchFamily="34" charset="0"/>
                          <a:cs typeface="Arial" panose="020B0604020202020204" pitchFamily="34" charset="0"/>
                        </a:rPr>
                        <a:t>A. Škėma, „Balta drobulė“</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71017301"/>
                  </a:ext>
                </a:extLst>
              </a:tr>
            </a:tbl>
          </a:graphicData>
        </a:graphic>
      </p:graphicFrame>
      <p:sp>
        <p:nvSpPr>
          <p:cNvPr id="4" name="Rectangle 3"/>
          <p:cNvSpPr/>
          <p:nvPr/>
        </p:nvSpPr>
        <p:spPr>
          <a:xfrm>
            <a:off x="548951" y="397469"/>
            <a:ext cx="10171922"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Tree>
    <p:extLst>
      <p:ext uri="{BB962C8B-B14F-4D97-AF65-F5344CB8AC3E}">
        <p14:creationId xmlns:p14="http://schemas.microsoft.com/office/powerpoint/2010/main" val="427561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554" y="503566"/>
            <a:ext cx="10328987"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0976364"/>
              </p:ext>
            </p:extLst>
          </p:nvPr>
        </p:nvGraphicFramePr>
        <p:xfrm>
          <a:off x="653143" y="1284450"/>
          <a:ext cx="10058398" cy="5090160"/>
        </p:xfrm>
        <a:graphic>
          <a:graphicData uri="http://schemas.openxmlformats.org/drawingml/2006/table">
            <a:tbl>
              <a:tblPr firstRow="1" bandRow="1">
                <a:tableStyleId>{5C22544A-7EE6-4342-B048-85BDC9FD1C3A}</a:tableStyleId>
              </a:tblPr>
              <a:tblGrid>
                <a:gridCol w="1348965">
                  <a:extLst>
                    <a:ext uri="{9D8B030D-6E8A-4147-A177-3AD203B41FA5}">
                      <a16:colId xmlns:a16="http://schemas.microsoft.com/office/drawing/2014/main" val="2691936149"/>
                    </a:ext>
                  </a:extLst>
                </a:gridCol>
                <a:gridCol w="8709433">
                  <a:extLst>
                    <a:ext uri="{9D8B030D-6E8A-4147-A177-3AD203B41FA5}">
                      <a16:colId xmlns:a16="http://schemas.microsoft.com/office/drawing/2014/main" val="3150987605"/>
                    </a:ext>
                  </a:extLst>
                </a:gridCol>
              </a:tblGrid>
              <a:tr h="0">
                <a:tc>
                  <a:txBody>
                    <a:bodyPr/>
                    <a:lstStyle/>
                    <a:p>
                      <a:endParaRPr lang="lt-LT" dirty="0"/>
                    </a:p>
                  </a:txBody>
                  <a:tcPr/>
                </a:tc>
                <a:tc>
                  <a:txBody>
                    <a:bodyPr/>
                    <a:lstStyle/>
                    <a:p>
                      <a:pPr algn="ctr"/>
                      <a:r>
                        <a:rPr lang="lt-LT" dirty="0">
                          <a:latin typeface="Arial" panose="020B0604020202020204" pitchFamily="34" charset="0"/>
                          <a:cs typeface="Arial" panose="020B0604020202020204" pitchFamily="34" charset="0"/>
                        </a:rPr>
                        <a:t>Bendrasis ir</a:t>
                      </a:r>
                      <a:r>
                        <a:rPr lang="lt-LT" baseline="0" dirty="0">
                          <a:latin typeface="Arial" panose="020B0604020202020204" pitchFamily="34" charset="0"/>
                          <a:cs typeface="Arial" panose="020B0604020202020204" pitchFamily="34" charset="0"/>
                        </a:rPr>
                        <a:t> i</a:t>
                      </a:r>
                      <a:r>
                        <a:rPr lang="lt-LT" dirty="0">
                          <a:latin typeface="Arial" panose="020B0604020202020204" pitchFamily="34" charset="0"/>
                          <a:cs typeface="Arial" panose="020B0604020202020204" pitchFamily="34" charset="0"/>
                        </a:rPr>
                        <a:t>šplėstinis kursas</a:t>
                      </a:r>
                    </a:p>
                  </a:txBody>
                  <a:tcPr/>
                </a:tc>
                <a:extLst>
                  <a:ext uri="{0D108BD9-81ED-4DB2-BD59-A6C34878D82A}">
                    <a16:rowId xmlns:a16="http://schemas.microsoft.com/office/drawing/2014/main" val="3919815968"/>
                  </a:ext>
                </a:extLst>
              </a:tr>
              <a:tr h="370840">
                <a:tc>
                  <a:txBody>
                    <a:bodyPr/>
                    <a:lstStyle/>
                    <a:p>
                      <a:r>
                        <a:rPr lang="lt-LT" sz="1800" b="1" dirty="0">
                          <a:solidFill>
                            <a:schemeClr val="bg1"/>
                          </a:solidFill>
                          <a:latin typeface="Arial" panose="020B0604020202020204" pitchFamily="34" charset="0"/>
                          <a:cs typeface="Arial" panose="020B0604020202020204" pitchFamily="34" charset="0"/>
                        </a:rPr>
                        <a:t>Užduoties</a:t>
                      </a:r>
                      <a:r>
                        <a:rPr lang="lt-LT" sz="1800" b="1" baseline="0" dirty="0">
                          <a:solidFill>
                            <a:schemeClr val="bg1"/>
                          </a:solidFill>
                          <a:latin typeface="Arial" panose="020B0604020202020204" pitchFamily="34" charset="0"/>
                          <a:cs typeface="Arial" panose="020B0604020202020204" pitchFamily="34" charset="0"/>
                        </a:rPr>
                        <a:t> pobūdis</a:t>
                      </a:r>
                      <a:endParaRPr lang="lt-LT" sz="1800" b="1" dirty="0">
                        <a:solidFill>
                          <a:schemeClr val="bg1"/>
                        </a:solidFill>
                        <a:latin typeface="Arial" panose="020B0604020202020204" pitchFamily="34" charset="0"/>
                        <a:cs typeface="Arial" panose="020B0604020202020204" pitchFamily="34" charset="0"/>
                      </a:endParaRPr>
                    </a:p>
                  </a:txBody>
                  <a:tcPr>
                    <a:solidFill>
                      <a:srgbClr val="006B3E"/>
                    </a:solidFill>
                  </a:tcPr>
                </a:tc>
                <a:tc>
                  <a:txBody>
                    <a:bodyPr/>
                    <a:lstStyle/>
                    <a:p>
                      <a:r>
                        <a:rPr lang="lt-LT" sz="1800" b="1" dirty="0">
                          <a:latin typeface="Arial" panose="020B0604020202020204" pitchFamily="34" charset="0"/>
                          <a:cs typeface="Arial" panose="020B0604020202020204" pitchFamily="34" charset="0"/>
                        </a:rPr>
                        <a:t>Rašymas</a:t>
                      </a:r>
                      <a:r>
                        <a:rPr lang="lt-LT" sz="1800" dirty="0">
                          <a:latin typeface="Arial" panose="020B0604020202020204" pitchFamily="34" charset="0"/>
                          <a:cs typeface="Arial" panose="020B0604020202020204" pitchFamily="34" charset="0"/>
                        </a:rPr>
                        <a:t> </a:t>
                      </a:r>
                    </a:p>
                    <a:p>
                      <a:endParaRPr lang="lt-LT" sz="1800" dirty="0">
                        <a:latin typeface="Arial" panose="020B0604020202020204" pitchFamily="34" charset="0"/>
                        <a:cs typeface="Arial" panose="020B0604020202020204" pitchFamily="34" charset="0"/>
                      </a:endParaRPr>
                    </a:p>
                    <a:p>
                      <a:r>
                        <a:rPr lang="lt-LT" sz="2000" b="1" dirty="0">
                          <a:latin typeface="Arial" panose="020B0604020202020204" pitchFamily="34" charset="0"/>
                          <a:cs typeface="Arial" panose="020B0604020202020204" pitchFamily="34" charset="0"/>
                        </a:rPr>
                        <a:t>Bendrasis kursas</a:t>
                      </a:r>
                    </a:p>
                    <a:p>
                      <a:endParaRPr lang="lt-LT" sz="1800" b="1" dirty="0">
                        <a:latin typeface="Arial" panose="020B0604020202020204" pitchFamily="34" charset="0"/>
                        <a:cs typeface="Arial" panose="020B0604020202020204" pitchFamily="34" charset="0"/>
                      </a:endParaRPr>
                    </a:p>
                    <a:p>
                      <a:r>
                        <a:rPr lang="lt-LT" dirty="0">
                          <a:latin typeface="Arial" panose="020B0604020202020204" pitchFamily="34" charset="0"/>
                          <a:cs typeface="Arial" panose="020B0604020202020204" pitchFamily="34" charset="0"/>
                        </a:rPr>
                        <a:t>Kiekvienoje užduotyje pateikiami nukreipiamieji klausimai.</a:t>
                      </a:r>
                    </a:p>
                    <a:p>
                      <a:endParaRPr lang="lt-LT" sz="1800" b="1" dirty="0">
                        <a:latin typeface="Arial" panose="020B0604020202020204" pitchFamily="34" charset="0"/>
                        <a:cs typeface="Arial" panose="020B0604020202020204" pitchFamily="34" charset="0"/>
                      </a:endParaRPr>
                    </a:p>
                    <a:p>
                      <a:r>
                        <a:rPr lang="lt-LT" b="1" dirty="0">
                          <a:solidFill>
                            <a:schemeClr val="accent4">
                              <a:lumMod val="25000"/>
                            </a:schemeClr>
                          </a:solidFill>
                          <a:latin typeface="Arial" panose="020B0604020202020204" pitchFamily="34" charset="0"/>
                          <a:cs typeface="Arial" panose="020B0604020202020204" pitchFamily="34" charset="0"/>
                        </a:rPr>
                        <a:t>Mažiausia</a:t>
                      </a:r>
                      <a:r>
                        <a:rPr lang="lt-LT" dirty="0">
                          <a:latin typeface="Arial" panose="020B0604020202020204" pitchFamily="34" charset="0"/>
                          <a:cs typeface="Arial" panose="020B0604020202020204" pitchFamily="34" charset="0"/>
                        </a:rPr>
                        <a:t> sukurto teksto apimtis – </a:t>
                      </a:r>
                      <a:r>
                        <a:rPr lang="lt-LT" b="1" dirty="0">
                          <a:solidFill>
                            <a:schemeClr val="accent4">
                              <a:lumMod val="25000"/>
                            </a:schemeClr>
                          </a:solidFill>
                          <a:latin typeface="Arial" panose="020B0604020202020204" pitchFamily="34" charset="0"/>
                          <a:cs typeface="Arial" panose="020B0604020202020204" pitchFamily="34" charset="0"/>
                        </a:rPr>
                        <a:t>400 žodžių</a:t>
                      </a:r>
                      <a:r>
                        <a:rPr lang="lt-LT" dirty="0">
                          <a:latin typeface="Arial" panose="020B0604020202020204" pitchFamily="34" charset="0"/>
                          <a:cs typeface="Arial" panose="020B0604020202020204" pitchFamily="34" charset="0"/>
                        </a:rPr>
                        <a:t>. </a:t>
                      </a:r>
                      <a:r>
                        <a:rPr lang="lt-LT" sz="1200" dirty="0">
                          <a:latin typeface="Arial" panose="020B0604020202020204" pitchFamily="34" charset="0"/>
                          <a:cs typeface="Arial" panose="020B0604020202020204" pitchFamily="34" charset="0"/>
                        </a:rPr>
                        <a:t>(Pakankama</a:t>
                      </a:r>
                      <a:r>
                        <a:rPr lang="lt-LT" sz="1200" baseline="0" dirty="0">
                          <a:latin typeface="Arial" panose="020B0604020202020204" pitchFamily="34" charset="0"/>
                          <a:cs typeface="Arial" panose="020B0604020202020204" pitchFamily="34" charset="0"/>
                        </a:rPr>
                        <a:t> apimtis aukščiausiems taškams surinkti.)</a:t>
                      </a:r>
                      <a:endParaRPr lang="lt-LT" sz="1200" b="1" dirty="0">
                        <a:latin typeface="Arial" panose="020B0604020202020204" pitchFamily="34" charset="0"/>
                        <a:cs typeface="Arial" panose="020B0604020202020204" pitchFamily="34" charset="0"/>
                      </a:endParaRPr>
                    </a:p>
                    <a:p>
                      <a:endParaRPr lang="lt-LT" sz="1800" dirty="0">
                        <a:effectLst/>
                        <a:latin typeface="Arial" panose="020B0604020202020204" pitchFamily="34" charset="0"/>
                        <a:cs typeface="Arial" panose="020B0604020202020204" pitchFamily="34" charset="0"/>
                      </a:endParaRPr>
                    </a:p>
                    <a:p>
                      <a:r>
                        <a:rPr lang="lt-LT" sz="2000" b="1" dirty="0">
                          <a:effectLst/>
                          <a:latin typeface="Arial" panose="020B0604020202020204" pitchFamily="34" charset="0"/>
                          <a:cs typeface="Arial" panose="020B0604020202020204" pitchFamily="34" charset="0"/>
                        </a:rPr>
                        <a:t>Išplėstinis</a:t>
                      </a:r>
                      <a:r>
                        <a:rPr lang="lt-LT" sz="2000" b="1" baseline="0" dirty="0">
                          <a:effectLst/>
                          <a:latin typeface="Arial" panose="020B0604020202020204" pitchFamily="34" charset="0"/>
                          <a:cs typeface="Arial" panose="020B0604020202020204" pitchFamily="34" charset="0"/>
                        </a:rPr>
                        <a:t> kursas </a:t>
                      </a:r>
                    </a:p>
                    <a:p>
                      <a:endParaRPr lang="lt-LT" sz="1800" b="1" baseline="0" dirty="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t-LT" b="1" dirty="0">
                          <a:solidFill>
                            <a:schemeClr val="accent4">
                              <a:lumMod val="25000"/>
                            </a:schemeClr>
                          </a:solidFill>
                          <a:latin typeface="Arial" panose="020B0604020202020204" pitchFamily="34" charset="0"/>
                          <a:cs typeface="Arial" panose="020B0604020202020204" pitchFamily="34" charset="0"/>
                        </a:rPr>
                        <a:t>Mažiausia</a:t>
                      </a:r>
                      <a:r>
                        <a:rPr lang="lt-LT" dirty="0">
                          <a:latin typeface="Arial" panose="020B0604020202020204" pitchFamily="34" charset="0"/>
                          <a:cs typeface="Arial" panose="020B0604020202020204" pitchFamily="34" charset="0"/>
                        </a:rPr>
                        <a:t> sukurto teksto apimtis – </a:t>
                      </a:r>
                      <a:r>
                        <a:rPr lang="lt-LT" b="1" dirty="0">
                          <a:solidFill>
                            <a:schemeClr val="accent4">
                              <a:lumMod val="25000"/>
                            </a:schemeClr>
                          </a:solidFill>
                          <a:latin typeface="Arial" panose="020B0604020202020204" pitchFamily="34" charset="0"/>
                          <a:cs typeface="Arial" panose="020B0604020202020204" pitchFamily="34" charset="0"/>
                        </a:rPr>
                        <a:t>450 žodžių</a:t>
                      </a:r>
                      <a:r>
                        <a:rPr lang="lt-LT" dirty="0">
                          <a:latin typeface="Arial" panose="020B0604020202020204" pitchFamily="34" charset="0"/>
                          <a:cs typeface="Arial" panose="020B0604020202020204" pitchFamily="34" charset="0"/>
                        </a:rPr>
                        <a:t>. </a:t>
                      </a:r>
                      <a:r>
                        <a:rPr kumimoji="0" lang="lt-LT"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(Pakankama apimtis aukščiausiems taškams surinkti.)</a:t>
                      </a:r>
                      <a:endParaRPr kumimoji="0" lang="lt-LT"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lt-LT" dirty="0">
                        <a:latin typeface="Arial" panose="020B0604020202020204" pitchFamily="34" charset="0"/>
                        <a:cs typeface="Arial" panose="020B0604020202020204" pitchFamily="34" charset="0"/>
                      </a:endParaRPr>
                    </a:p>
                    <a:p>
                      <a:endParaRPr lang="lt-LT" sz="1800" dirty="0">
                        <a:effectLst/>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lt-LT" sz="1200" dirty="0">
                          <a:effectLst/>
                          <a:latin typeface="Arial" panose="020B0604020202020204" pitchFamily="34" charset="0"/>
                          <a:ea typeface="Calibri" panose="020F0502020204030204" pitchFamily="34" charset="0"/>
                          <a:cs typeface="Arial" panose="020B0604020202020204" pitchFamily="34" charset="0"/>
                        </a:rPr>
                        <a:t>(</a:t>
                      </a:r>
                      <a:r>
                        <a:rPr lang="lt-LT" sz="1200" i="1" dirty="0">
                          <a:effectLst/>
                          <a:latin typeface="Arial" panose="020B0604020202020204" pitchFamily="34" charset="0"/>
                          <a:ea typeface="Calibri" panose="020F0502020204030204" pitchFamily="34" charset="0"/>
                          <a:cs typeface="Arial" panose="020B0604020202020204" pitchFamily="34" charset="0"/>
                        </a:rPr>
                        <a:t>VBE rašymo užduočių vertinimo instrukcijos paaiškinimas</a:t>
                      </a:r>
                      <a:r>
                        <a:rPr lang="lt-LT" sz="1200" dirty="0">
                          <a:effectLst/>
                          <a:latin typeface="Arial" panose="020B0604020202020204" pitchFamily="34" charset="0"/>
                          <a:ea typeface="Calibri" panose="020F0502020204030204" pitchFamily="34" charset="0"/>
                          <a:cs typeface="Arial" panose="020B0604020202020204" pitchFamily="34" charset="0"/>
                        </a:rPr>
                        <a:t>, 2023; </a:t>
                      </a:r>
                      <a:r>
                        <a:rPr lang="lt-LT" sz="1200" i="1" dirty="0">
                          <a:effectLst/>
                          <a:latin typeface="Arial" panose="020B0604020202020204" pitchFamily="34" charset="0"/>
                          <a:ea typeface="Calibri" panose="020F0502020204030204" pitchFamily="34" charset="0"/>
                          <a:cs typeface="Arial" panose="020B0604020202020204" pitchFamily="34" charset="0"/>
                        </a:rPr>
                        <a:t>Kalbų valstybinių brandos egzaminų užduočių aprašas</a:t>
                      </a:r>
                      <a:r>
                        <a:rPr lang="lt-LT" sz="1200" dirty="0">
                          <a:effectLst/>
                          <a:latin typeface="Arial" panose="020B0604020202020204" pitchFamily="34" charset="0"/>
                          <a:ea typeface="Calibri" panose="020F0502020204030204" pitchFamily="34" charset="0"/>
                          <a:cs typeface="Arial" panose="020B0604020202020204" pitchFamily="34" charset="0"/>
                        </a:rPr>
                        <a:t>, 2024 (projektas)</a:t>
                      </a:r>
                    </a:p>
                    <a:p>
                      <a:endParaRPr lang="lt-LT"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3073812"/>
                  </a:ext>
                </a:extLst>
              </a:tr>
            </a:tbl>
          </a:graphicData>
        </a:graphic>
      </p:graphicFrame>
    </p:spTree>
    <p:extLst>
      <p:ext uri="{BB962C8B-B14F-4D97-AF65-F5344CB8AC3E}">
        <p14:creationId xmlns:p14="http://schemas.microsoft.com/office/powerpoint/2010/main" val="20463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816" y="424125"/>
            <a:ext cx="10207690"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p>
        </p:txBody>
      </p:sp>
      <p:sp>
        <p:nvSpPr>
          <p:cNvPr id="3" name="Rectangle 2"/>
          <p:cNvSpPr/>
          <p:nvPr/>
        </p:nvSpPr>
        <p:spPr>
          <a:xfrm>
            <a:off x="709127" y="1859340"/>
            <a:ext cx="10207690" cy="646331"/>
          </a:xfrm>
          <a:prstGeom prst="rect">
            <a:avLst/>
          </a:prstGeom>
        </p:spPr>
        <p:txBody>
          <a:bodyPr wrap="square">
            <a:spAutoFit/>
          </a:bodyPr>
          <a:lstStyle/>
          <a:p>
            <a:endParaRPr lang="lt-LT" dirty="0">
              <a:latin typeface="Arial" panose="020B0604020202020204" pitchFamily="34" charset="0"/>
              <a:cs typeface="Arial" panose="020B0604020202020204" pitchFamily="34" charset="0"/>
            </a:endParaRPr>
          </a:p>
          <a:p>
            <a:endParaRPr lang="lt-LT" dirty="0">
              <a:latin typeface="Arial" panose="020B0604020202020204" pitchFamily="34" charset="0"/>
              <a:cs typeface="Arial" panose="020B0604020202020204" pitchFamily="34" charset="0"/>
            </a:endParaRPr>
          </a:p>
        </p:txBody>
      </p:sp>
      <p:sp>
        <p:nvSpPr>
          <p:cNvPr id="4" name="TextBox 3"/>
          <p:cNvSpPr txBox="1"/>
          <p:nvPr/>
        </p:nvSpPr>
        <p:spPr>
          <a:xfrm flipH="1">
            <a:off x="4669505" y="944918"/>
            <a:ext cx="3947783" cy="707886"/>
          </a:xfrm>
          <a:prstGeom prst="rect">
            <a:avLst/>
          </a:prstGeom>
          <a:noFill/>
        </p:spPr>
        <p:txBody>
          <a:bodyPr wrap="square" rtlCol="0">
            <a:spAutoFit/>
          </a:bodyPr>
          <a:lstStyle/>
          <a:p>
            <a:r>
              <a:rPr lang="lt-LT" sz="2000" b="1" i="1" dirty="0">
                <a:latin typeface="Arial" panose="020B0604020202020204" pitchFamily="34" charset="0"/>
                <a:cs typeface="Arial" panose="020B0604020202020204" pitchFamily="34" charset="0"/>
              </a:rPr>
              <a:t>Kas dar rūpi?</a:t>
            </a:r>
          </a:p>
          <a:p>
            <a:endParaRPr lang="lt-LT" sz="2000" b="1" i="1"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104028766"/>
              </p:ext>
            </p:extLst>
          </p:nvPr>
        </p:nvGraphicFramePr>
        <p:xfrm>
          <a:off x="615816" y="1446269"/>
          <a:ext cx="11066110" cy="5217160"/>
        </p:xfrm>
        <a:graphic>
          <a:graphicData uri="http://schemas.openxmlformats.org/drawingml/2006/table">
            <a:tbl>
              <a:tblPr firstRow="1" bandRow="1">
                <a:tableStyleId>{5C22544A-7EE6-4342-B048-85BDC9FD1C3A}</a:tableStyleId>
              </a:tblPr>
              <a:tblGrid>
                <a:gridCol w="5533055">
                  <a:extLst>
                    <a:ext uri="{9D8B030D-6E8A-4147-A177-3AD203B41FA5}">
                      <a16:colId xmlns:a16="http://schemas.microsoft.com/office/drawing/2014/main" val="843374062"/>
                    </a:ext>
                  </a:extLst>
                </a:gridCol>
                <a:gridCol w="5533055">
                  <a:extLst>
                    <a:ext uri="{9D8B030D-6E8A-4147-A177-3AD203B41FA5}">
                      <a16:colId xmlns:a16="http://schemas.microsoft.com/office/drawing/2014/main" val="3394079363"/>
                    </a:ext>
                  </a:extLst>
                </a:gridCol>
              </a:tblGrid>
              <a:tr h="37084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342527681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latin typeface="Arial" panose="020B0604020202020204" pitchFamily="34" charset="0"/>
                          <a:cs typeface="Arial" panose="020B0604020202020204" pitchFamily="34" charset="0"/>
                        </a:rPr>
                        <a:t>Ar per egzaminą galima tikėtis teksto iš užsienio autoriaus kūrinio?</a:t>
                      </a:r>
                    </a:p>
                    <a:p>
                      <a:endParaRPr lang="lt-LT" dirty="0"/>
                    </a:p>
                  </a:txBody>
                  <a:tcPr/>
                </a:tc>
                <a:tc>
                  <a:txBody>
                    <a:bodyPr/>
                    <a:lstStyle/>
                    <a:p>
                      <a:r>
                        <a:rPr lang="lt-LT" dirty="0">
                          <a:latin typeface="Arial" panose="020B0604020202020204" pitchFamily="34" charset="0"/>
                          <a:cs typeface="Arial" panose="020B0604020202020204" pitchFamily="34" charset="0"/>
                        </a:rPr>
                        <a:t>Lietuvių kalbos ir literatūros išplėstinio ir bendrojo kurso brandos egzaminų</a:t>
                      </a:r>
                      <a:r>
                        <a:rPr lang="lt-LT" baseline="0" dirty="0">
                          <a:latin typeface="Arial" panose="020B0604020202020204" pitchFamily="34" charset="0"/>
                          <a:cs typeface="Arial" panose="020B0604020202020204" pitchFamily="34" charset="0"/>
                        </a:rPr>
                        <a:t> užduočių pavyzdžiai leidžia manyti, kad galima tikėtis užsienio autoriaus kūrinio.</a:t>
                      </a:r>
                    </a:p>
                    <a:p>
                      <a:pPr marL="0" marR="0" indent="0" algn="l" defTabSz="914400" rtl="0" eaLnBrk="1" fontAlgn="auto" latinLnBrk="0" hangingPunct="1">
                        <a:lnSpc>
                          <a:spcPct val="100000"/>
                        </a:lnSpc>
                        <a:spcBef>
                          <a:spcPts val="0"/>
                        </a:spcBef>
                        <a:spcAft>
                          <a:spcPts val="0"/>
                        </a:spcAft>
                        <a:buClrTx/>
                        <a:buSzTx/>
                        <a:buFontTx/>
                        <a:buNone/>
                        <a:tabLst/>
                        <a:defRPr/>
                      </a:pPr>
                      <a:r>
                        <a:rPr lang="lt-LT" sz="800" dirty="0">
                          <a:latin typeface="Arial" panose="020B0604020202020204" pitchFamily="34" charset="0"/>
                          <a:cs typeface="Arial" panose="020B0604020202020204" pitchFamily="34" charset="0"/>
                        </a:rPr>
                        <a:t>https://www.nsa.smm.lt/wp-content/uploads/2023/08/LKL-BE_Uzduotys_isplestiniam_ir_bendrajam_kursui_2023.pdf</a:t>
                      </a:r>
                    </a:p>
                    <a:p>
                      <a:endParaRPr lang="lt-LT" u="sng" dirty="0"/>
                    </a:p>
                  </a:txBody>
                  <a:tcPr/>
                </a:tc>
                <a:extLst>
                  <a:ext uri="{0D108BD9-81ED-4DB2-BD59-A6C34878D82A}">
                    <a16:rowId xmlns:a16="http://schemas.microsoft.com/office/drawing/2014/main" val="5011588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latin typeface="Arial" panose="020B0604020202020204" pitchFamily="34" charset="0"/>
                          <a:cs typeface="Arial" panose="020B0604020202020204" pitchFamily="34" charset="0"/>
                        </a:rPr>
                        <a:t>Ar neprivalomų autorių tekstai būtų iš programos?</a:t>
                      </a:r>
                    </a:p>
                    <a:p>
                      <a:endParaRPr lang="lt-LT" dirty="0"/>
                    </a:p>
                  </a:txBody>
                  <a:tcPr/>
                </a:tc>
                <a:tc>
                  <a:txBody>
                    <a:bodyPr/>
                    <a:lstStyle/>
                    <a:p>
                      <a:r>
                        <a:rPr lang="lt-LT" dirty="0">
                          <a:latin typeface="Arial" panose="020B0604020202020204" pitchFamily="34" charset="0"/>
                          <a:cs typeface="Arial" panose="020B0604020202020204" pitchFamily="34" charset="0"/>
                        </a:rPr>
                        <a:t>Lietuvių kalbos ir literatūros išplėstinio ir bendrojo kurso brandos egzaminų</a:t>
                      </a:r>
                      <a:r>
                        <a:rPr lang="lt-LT" baseline="0" dirty="0">
                          <a:latin typeface="Arial" panose="020B0604020202020204" pitchFamily="34" charset="0"/>
                          <a:cs typeface="Arial" panose="020B0604020202020204" pitchFamily="34" charset="0"/>
                        </a:rPr>
                        <a:t> užduočių pavyzdžiai leidžia manyti, kad nebūtinai autorius ar jo kūrinys bus paminėtas BP.</a:t>
                      </a:r>
                    </a:p>
                    <a:p>
                      <a:r>
                        <a:rPr lang="lt-LT" sz="800" dirty="0">
                          <a:latin typeface="Arial" panose="020B0604020202020204" pitchFamily="34" charset="0"/>
                          <a:cs typeface="Arial" panose="020B0604020202020204" pitchFamily="34" charset="0"/>
                          <a:hlinkClick r:id="rId2"/>
                        </a:rPr>
                        <a:t>https://emokykla.lt/bendrosios-programos/pagrindinis-ugdymas/22?ach-1=6&amp;ach-2=6&amp;ach-3=6&amp;ach-4=6&amp;clases=3677,3658&amp;educations=&amp;st=3&amp;types=7&amp;ct=6</a:t>
                      </a:r>
                      <a:endParaRPr lang="lt-LT" sz="800" dirty="0">
                        <a:latin typeface="Arial" panose="020B0604020202020204" pitchFamily="34" charset="0"/>
                        <a:cs typeface="Arial" panose="020B0604020202020204" pitchFamily="34" charset="0"/>
                      </a:endParaRPr>
                    </a:p>
                    <a:p>
                      <a:r>
                        <a:rPr lang="lt-LT" sz="800" dirty="0">
                          <a:latin typeface="Arial" panose="020B0604020202020204" pitchFamily="34" charset="0"/>
                          <a:cs typeface="Arial" panose="020B0604020202020204" pitchFamily="34" charset="0"/>
                        </a:rPr>
                        <a:t>https://www.nsa.smm.lt/wp-content/uploads/2023/08/LKL-BE_Uzduotys_isplestiniam_ir_bendrajam_kursui_2023.pdf</a:t>
                      </a:r>
                    </a:p>
                    <a:p>
                      <a:endParaRPr lang="lt-LT" sz="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13876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latin typeface="Arial" panose="020B0604020202020204" pitchFamily="34" charset="0"/>
                          <a:cs typeface="Arial" panose="020B0604020202020204" pitchFamily="34" charset="0"/>
                        </a:rPr>
                        <a:t>Ar galės mokiniai naudotis privalomu kūriniu</a:t>
                      </a:r>
                      <a:r>
                        <a:rPr lang="lt-LT" baseline="0" dirty="0">
                          <a:latin typeface="Arial" panose="020B0604020202020204" pitchFamily="34" charset="0"/>
                          <a:cs typeface="Arial" panose="020B0604020202020204" pitchFamily="34" charset="0"/>
                        </a:rPr>
                        <a:t> </a:t>
                      </a:r>
                      <a:r>
                        <a:rPr lang="lt-LT" dirty="0">
                          <a:latin typeface="Arial" panose="020B0604020202020204" pitchFamily="34" charset="0"/>
                          <a:cs typeface="Arial" panose="020B0604020202020204" pitchFamily="34" charset="0"/>
                        </a:rPr>
                        <a:t>egzamino metu?</a:t>
                      </a:r>
                    </a:p>
                    <a:p>
                      <a:endParaRPr lang="lt-LT" dirty="0"/>
                    </a:p>
                  </a:txBody>
                  <a:tcPr/>
                </a:tc>
                <a:tc>
                  <a:txBody>
                    <a:bodyPr/>
                    <a:lstStyle/>
                    <a:p>
                      <a:pPr algn="just"/>
                      <a:r>
                        <a:rPr lang="lt-LT" sz="1800" b="0" i="0" dirty="0">
                          <a:solidFill>
                            <a:srgbClr val="000000"/>
                          </a:solidFill>
                          <a:effectLst/>
                          <a:latin typeface="Arial" panose="020B0604020202020204" pitchFamily="34" charset="0"/>
                          <a:cs typeface="Arial" panose="020B0604020202020204" pitchFamily="34" charset="0"/>
                        </a:rPr>
                        <a:t>Lietuvių kalbos ir literatūros &lt;...</a:t>
                      </a:r>
                      <a:r>
                        <a:rPr lang="lt-LT" sz="1800" b="0" i="0" baseline="0" dirty="0">
                          <a:solidFill>
                            <a:srgbClr val="000000"/>
                          </a:solidFill>
                          <a:effectLst/>
                          <a:latin typeface="Arial" panose="020B0604020202020204" pitchFamily="34" charset="0"/>
                          <a:cs typeface="Arial" panose="020B0604020202020204" pitchFamily="34" charset="0"/>
                        </a:rPr>
                        <a:t>&gt; </a:t>
                      </a:r>
                      <a:r>
                        <a:rPr lang="lt-LT" sz="1800" b="0" i="0" dirty="0">
                          <a:solidFill>
                            <a:srgbClr val="000000"/>
                          </a:solidFill>
                          <a:effectLst/>
                          <a:latin typeface="Arial" panose="020B0604020202020204" pitchFamily="34" charset="0"/>
                          <a:cs typeface="Arial" panose="020B0604020202020204" pitchFamily="34" charset="0"/>
                        </a:rPr>
                        <a:t>valstybinio brandos egzamino antrosios dalies vykdymo patalpoje &lt;...&gt; pastatomi ne mažiau kaip 2 kompiuteriai su elektronine lietuvių kalbos ir literatūros chrestomatija III–IV gimnazijos klasei ir kitos numatytos priemonės.</a:t>
                      </a:r>
                    </a:p>
                    <a:p>
                      <a:pPr algn="just"/>
                      <a:r>
                        <a:rPr lang="lt-LT" sz="800" dirty="0">
                          <a:latin typeface="Arial" panose="020B0604020202020204" pitchFamily="34" charset="0"/>
                          <a:cs typeface="Arial" panose="020B0604020202020204" pitchFamily="34" charset="0"/>
                        </a:rPr>
                        <a:t>https://e-seimas.lrs.lt/portal/legalAct/lt/TAD/de2498523ef311efb121d2fe3a0eff27?jfwid=7c17ylzm6</a:t>
                      </a:r>
                    </a:p>
                  </a:txBody>
                  <a:tcPr/>
                </a:tc>
                <a:extLst>
                  <a:ext uri="{0D108BD9-81ED-4DB2-BD59-A6C34878D82A}">
                    <a16:rowId xmlns:a16="http://schemas.microsoft.com/office/drawing/2014/main" val="2273499231"/>
                  </a:ext>
                </a:extLst>
              </a:tr>
            </a:tbl>
          </a:graphicData>
        </a:graphic>
      </p:graphicFrame>
    </p:spTree>
    <p:extLst>
      <p:ext uri="{BB962C8B-B14F-4D97-AF65-F5344CB8AC3E}">
        <p14:creationId xmlns:p14="http://schemas.microsoft.com/office/powerpoint/2010/main" val="373262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81742526"/>
              </p:ext>
            </p:extLst>
          </p:nvPr>
        </p:nvGraphicFramePr>
        <p:xfrm>
          <a:off x="382554" y="1667004"/>
          <a:ext cx="11066110" cy="3540760"/>
        </p:xfrm>
        <a:graphic>
          <a:graphicData uri="http://schemas.openxmlformats.org/drawingml/2006/table">
            <a:tbl>
              <a:tblPr firstRow="1" bandRow="1">
                <a:tableStyleId>{5C22544A-7EE6-4342-B048-85BDC9FD1C3A}</a:tableStyleId>
              </a:tblPr>
              <a:tblGrid>
                <a:gridCol w="5533055">
                  <a:extLst>
                    <a:ext uri="{9D8B030D-6E8A-4147-A177-3AD203B41FA5}">
                      <a16:colId xmlns:a16="http://schemas.microsoft.com/office/drawing/2014/main" val="4183329834"/>
                    </a:ext>
                  </a:extLst>
                </a:gridCol>
                <a:gridCol w="5533055">
                  <a:extLst>
                    <a:ext uri="{9D8B030D-6E8A-4147-A177-3AD203B41FA5}">
                      <a16:colId xmlns:a16="http://schemas.microsoft.com/office/drawing/2014/main" val="549317617"/>
                    </a:ext>
                  </a:extLst>
                </a:gridCol>
              </a:tblGrid>
              <a:tr h="370840">
                <a:tc>
                  <a:txBody>
                    <a:bodyPr/>
                    <a:lstStyle/>
                    <a:p>
                      <a:pPr algn="ctr"/>
                      <a:r>
                        <a:rPr lang="lt-LT" dirty="0">
                          <a:latin typeface="Arial" panose="020B0604020202020204" pitchFamily="34" charset="0"/>
                          <a:cs typeface="Arial" panose="020B0604020202020204" pitchFamily="34" charset="0"/>
                        </a:rPr>
                        <a:t>Klausimas </a:t>
                      </a:r>
                    </a:p>
                  </a:txBody>
                  <a:tcPr/>
                </a:tc>
                <a:tc>
                  <a:txBody>
                    <a:bodyPr/>
                    <a:lstStyle/>
                    <a:p>
                      <a:pPr algn="ctr"/>
                      <a:r>
                        <a:rPr lang="lt-LT" dirty="0">
                          <a:latin typeface="Arial" panose="020B0604020202020204" pitchFamily="34" charset="0"/>
                          <a:cs typeface="Arial" panose="020B0604020202020204" pitchFamily="34" charset="0"/>
                        </a:rPr>
                        <a:t>Atsakymas</a:t>
                      </a:r>
                    </a:p>
                  </a:txBody>
                  <a:tcPr/>
                </a:tc>
                <a:extLst>
                  <a:ext uri="{0D108BD9-81ED-4DB2-BD59-A6C34878D82A}">
                    <a16:rowId xmlns:a16="http://schemas.microsoft.com/office/drawing/2014/main" val="4109872255"/>
                  </a:ext>
                </a:extLst>
              </a:tr>
              <a:tr h="370840">
                <a:tc>
                  <a:txBody>
                    <a:bodyPr/>
                    <a:lstStyle/>
                    <a:p>
                      <a:r>
                        <a:rPr lang="lt-LT" dirty="0">
                          <a:latin typeface="Arial" panose="020B0604020202020204" pitchFamily="34" charset="0"/>
                          <a:cs typeface="Arial" panose="020B0604020202020204" pitchFamily="34" charset="0"/>
                        </a:rPr>
                        <a:t>Ar mokiniai galės egzamino metu remtis nebūtinai kūriniais iš privalomos literatūros?</a:t>
                      </a:r>
                      <a:endParaRPr lang="lt-LT" dirty="0"/>
                    </a:p>
                  </a:txBody>
                  <a:tcPr/>
                </a:tc>
                <a:tc>
                  <a:txBody>
                    <a:bodyPr/>
                    <a:lstStyle/>
                    <a:p>
                      <a:pPr algn="just"/>
                      <a:r>
                        <a:rPr lang="lt-LT" dirty="0">
                          <a:latin typeface="Arial" panose="020B0604020202020204" pitchFamily="34" charset="0"/>
                          <a:cs typeface="Arial" panose="020B0604020202020204" pitchFamily="34" charset="0"/>
                        </a:rPr>
                        <a:t>„Svarstant užduotyje nurodytu probleminiu klausimu, būtina remtis pateiktu tekstu.“ „Probleminis klausimas svarstytinas ne tik atsižvelgiant į pateiktą tekstą, bet ir remiantis savo asmenine ir kultūrine patirtimi.“ Ir „</a:t>
                      </a:r>
                      <a:r>
                        <a:rPr lang="lt-LT" sz="1800" i="0" dirty="0">
                          <a:latin typeface="Arial" panose="020B0604020202020204" pitchFamily="34" charset="0"/>
                          <a:cs typeface="Arial" panose="020B0604020202020204" pitchFamily="34" charset="0"/>
                        </a:rPr>
                        <a:t>VBE rašymo užduočių vertinimo instrukcijos paaiškinimas“ </a:t>
                      </a:r>
                      <a:r>
                        <a:rPr lang="lt-LT" sz="1800" b="1" i="0" dirty="0">
                          <a:solidFill>
                            <a:schemeClr val="accent4">
                              <a:lumMod val="25000"/>
                            </a:schemeClr>
                          </a:solidFill>
                          <a:latin typeface="Arial" panose="020B0604020202020204" pitchFamily="34" charset="0"/>
                          <a:cs typeface="Arial" panose="020B0604020202020204" pitchFamily="34" charset="0"/>
                        </a:rPr>
                        <a:t>įpareigoja remtis tik pateiktu</a:t>
                      </a:r>
                      <a:r>
                        <a:rPr lang="lt-LT" sz="1800" b="1" i="0" baseline="0" dirty="0">
                          <a:solidFill>
                            <a:schemeClr val="accent4">
                              <a:lumMod val="25000"/>
                            </a:schemeClr>
                          </a:solidFill>
                          <a:latin typeface="Arial" panose="020B0604020202020204" pitchFamily="34" charset="0"/>
                          <a:cs typeface="Arial" panose="020B0604020202020204" pitchFamily="34" charset="0"/>
                        </a:rPr>
                        <a:t> tekstu.</a:t>
                      </a:r>
                      <a:r>
                        <a:rPr lang="lt-LT" sz="1800" b="1" i="0" dirty="0">
                          <a:solidFill>
                            <a:schemeClr val="accent4">
                              <a:lumMod val="25000"/>
                            </a:schemeClr>
                          </a:solidFill>
                          <a:latin typeface="Arial" panose="020B0604020202020204" pitchFamily="34" charset="0"/>
                          <a:cs typeface="Arial" panose="020B0604020202020204" pitchFamily="34" charset="0"/>
                        </a:rPr>
                        <a:t> </a:t>
                      </a:r>
                    </a:p>
                    <a:p>
                      <a:pPr algn="just"/>
                      <a:r>
                        <a:rPr lang="lt-LT" sz="800" dirty="0">
                          <a:latin typeface="Arial" panose="020B0604020202020204" pitchFamily="34" charset="0"/>
                          <a:cs typeface="Arial" panose="020B0604020202020204" pitchFamily="34" charset="0"/>
                        </a:rPr>
                        <a:t>https://www.nsa.smm.lt/wp-content/uploads/2023/12/VBE-rasymo-uzduociu-vertinimo-instrukcijos-paaiskinimas_20231117.pdf</a:t>
                      </a:r>
                    </a:p>
                  </a:txBody>
                  <a:tcPr/>
                </a:tc>
                <a:extLst>
                  <a:ext uri="{0D108BD9-81ED-4DB2-BD59-A6C34878D82A}">
                    <a16:rowId xmlns:a16="http://schemas.microsoft.com/office/drawing/2014/main" val="172092883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latin typeface="Arial" panose="020B0604020202020204" pitchFamily="34" charset="0"/>
                          <a:cs typeface="Arial" panose="020B0604020202020204" pitchFamily="34" charset="0"/>
                        </a:rPr>
                        <a:t>Kur rasti gerai metodiškai parengtų tekstų, o gal yra metodika, kaip juos parengti?</a:t>
                      </a:r>
                    </a:p>
                    <a:p>
                      <a:endParaRPr lang="lt-LT" dirty="0"/>
                    </a:p>
                  </a:txBody>
                  <a:tcPr/>
                </a:tc>
                <a:tc>
                  <a:txBody>
                    <a:bodyPr/>
                    <a:lstStyle/>
                    <a:p>
                      <a:r>
                        <a:rPr lang="lt-LT" dirty="0">
                          <a:latin typeface="Arial" panose="020B0604020202020204" pitchFamily="34" charset="0"/>
                          <a:cs typeface="Arial" panose="020B0604020202020204" pitchFamily="34" charset="0"/>
                        </a:rPr>
                        <a:t>Akivaizdus mokytojo poreikis</a:t>
                      </a:r>
                    </a:p>
                  </a:txBody>
                  <a:tcPr/>
                </a:tc>
                <a:extLst>
                  <a:ext uri="{0D108BD9-81ED-4DB2-BD59-A6C34878D82A}">
                    <a16:rowId xmlns:a16="http://schemas.microsoft.com/office/drawing/2014/main" val="3509465605"/>
                  </a:ext>
                </a:extLst>
              </a:tr>
            </a:tbl>
          </a:graphicData>
        </a:graphic>
      </p:graphicFrame>
      <p:sp>
        <p:nvSpPr>
          <p:cNvPr id="3" name="Rectangle 2"/>
          <p:cNvSpPr/>
          <p:nvPr/>
        </p:nvSpPr>
        <p:spPr>
          <a:xfrm>
            <a:off x="382554" y="475575"/>
            <a:ext cx="10347649"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Tree>
    <p:extLst>
      <p:ext uri="{BB962C8B-B14F-4D97-AF65-F5344CB8AC3E}">
        <p14:creationId xmlns:p14="http://schemas.microsoft.com/office/powerpoint/2010/main" val="2399968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563" y="1084412"/>
            <a:ext cx="11402008" cy="5632311"/>
          </a:xfrm>
          <a:prstGeom prst="rect">
            <a:avLst/>
          </a:prstGeom>
        </p:spPr>
        <p:txBody>
          <a:bodyPr wrap="square">
            <a:spAutoFit/>
          </a:bodyPr>
          <a:lstStyle/>
          <a:p>
            <a:pPr lvl="0" algn="ctr"/>
            <a:r>
              <a:rPr lang="lt-LT" sz="2000" dirty="0">
                <a:solidFill>
                  <a:prstClr val="black"/>
                </a:solidFill>
                <a:latin typeface="Arial" panose="020B0604020202020204" pitchFamily="34" charset="0"/>
                <a:cs typeface="Arial" panose="020B0604020202020204" pitchFamily="34" charset="0"/>
              </a:rPr>
              <a:t>SUMANYMAS BUVO </a:t>
            </a:r>
          </a:p>
          <a:p>
            <a:pPr lvl="0" algn="ctr"/>
            <a:endParaRPr lang="lt-LT" sz="2000" dirty="0">
              <a:solidFill>
                <a:prstClr val="black"/>
              </a:solidFill>
              <a:latin typeface="Arial" panose="020B0604020202020204" pitchFamily="34" charset="0"/>
              <a:cs typeface="Arial" panose="020B0604020202020204" pitchFamily="34" charset="0"/>
            </a:endParaRPr>
          </a:p>
          <a:p>
            <a:pPr lvl="0" algn="ctr"/>
            <a:r>
              <a:rPr lang="lt-LT" sz="2000" dirty="0">
                <a:solidFill>
                  <a:prstClr val="black"/>
                </a:solidFill>
                <a:latin typeface="Arial" panose="020B0604020202020204" pitchFamily="34" charset="0"/>
                <a:cs typeface="Arial" panose="020B0604020202020204" pitchFamily="34" charset="0"/>
              </a:rPr>
              <a:t>kalbėjimas + </a:t>
            </a:r>
            <a:r>
              <a:rPr lang="lt-LT" sz="2000" strike="sngStrike" dirty="0">
                <a:solidFill>
                  <a:prstClr val="black"/>
                </a:solidFill>
                <a:latin typeface="Arial" panose="020B0604020202020204" pitchFamily="34" charset="0"/>
                <a:cs typeface="Arial" panose="020B0604020202020204" pitchFamily="34" charset="0"/>
              </a:rPr>
              <a:t>teksto suvokimas</a:t>
            </a:r>
            <a:r>
              <a:rPr lang="lt-LT" sz="2000" dirty="0">
                <a:solidFill>
                  <a:prstClr val="black"/>
                </a:solidFill>
                <a:latin typeface="Arial" panose="020B0604020202020204" pitchFamily="34" charset="0"/>
                <a:cs typeface="Arial" panose="020B0604020202020204" pitchFamily="34" charset="0"/>
              </a:rPr>
              <a:t> + teksto kūrimas</a:t>
            </a:r>
          </a:p>
          <a:p>
            <a:pPr lvl="0" algn="just"/>
            <a:endParaRPr lang="lt-LT" sz="2000" dirty="0">
              <a:solidFill>
                <a:prstClr val="black"/>
              </a:solidFill>
              <a:latin typeface="Arial" panose="020B0604020202020204" pitchFamily="34" charset="0"/>
              <a:cs typeface="Arial" panose="020B0604020202020204" pitchFamily="34" charset="0"/>
            </a:endParaRPr>
          </a:p>
          <a:p>
            <a:pPr lvl="0" algn="ctr"/>
            <a:r>
              <a:rPr lang="lt-LT" sz="2000" dirty="0">
                <a:solidFill>
                  <a:prstClr val="black"/>
                </a:solidFill>
                <a:latin typeface="Arial" panose="020B0604020202020204" pitchFamily="34" charset="0"/>
                <a:cs typeface="Arial" panose="020B0604020202020204" pitchFamily="34" charset="0"/>
              </a:rPr>
              <a:t>20 + </a:t>
            </a:r>
            <a:r>
              <a:rPr lang="lt-LT" sz="2000" strike="sngStrike" dirty="0">
                <a:solidFill>
                  <a:prstClr val="black"/>
                </a:solidFill>
                <a:latin typeface="Arial" panose="020B0604020202020204" pitchFamily="34" charset="0"/>
                <a:cs typeface="Arial" panose="020B0604020202020204" pitchFamily="34" charset="0"/>
              </a:rPr>
              <a:t>20</a:t>
            </a:r>
            <a:r>
              <a:rPr lang="lt-LT" sz="2000" dirty="0">
                <a:solidFill>
                  <a:prstClr val="black"/>
                </a:solidFill>
                <a:latin typeface="Arial" panose="020B0604020202020204" pitchFamily="34" charset="0"/>
                <a:cs typeface="Arial" panose="020B0604020202020204" pitchFamily="34" charset="0"/>
              </a:rPr>
              <a:t> + 60 </a:t>
            </a:r>
            <a:r>
              <a:rPr lang="en-US" sz="2000" dirty="0">
                <a:solidFill>
                  <a:prstClr val="black"/>
                </a:solidFill>
                <a:latin typeface="Arial" panose="020B0604020202020204" pitchFamily="34" charset="0"/>
                <a:cs typeface="Arial" panose="020B0604020202020204" pitchFamily="34" charset="0"/>
              </a:rPr>
              <a:t>= 100 (ta</a:t>
            </a:r>
            <a:r>
              <a:rPr lang="lt-LT" sz="2000" dirty="0" err="1">
                <a:solidFill>
                  <a:prstClr val="black"/>
                </a:solidFill>
                <a:latin typeface="Arial" panose="020B0604020202020204" pitchFamily="34" charset="0"/>
                <a:cs typeface="Arial" panose="020B0604020202020204" pitchFamily="34" charset="0"/>
              </a:rPr>
              <a:t>škų</a:t>
            </a:r>
            <a:r>
              <a:rPr lang="lt-LT" sz="2000" dirty="0">
                <a:solidFill>
                  <a:prstClr val="black"/>
                </a:solidFill>
                <a:latin typeface="Arial" panose="020B0604020202020204" pitchFamily="34" charset="0"/>
                <a:cs typeface="Arial" panose="020B0604020202020204" pitchFamily="34" charset="0"/>
              </a:rPr>
              <a:t>)</a:t>
            </a:r>
          </a:p>
          <a:p>
            <a:pPr lvl="0" algn="ctr"/>
            <a:r>
              <a:rPr lang="lt-LT" sz="2000" dirty="0">
                <a:solidFill>
                  <a:prstClr val="black"/>
                </a:solidFill>
                <a:latin typeface="Arial" panose="020B0604020202020204" pitchFamily="34" charset="0"/>
                <a:cs typeface="Arial" panose="020B0604020202020204" pitchFamily="34" charset="0"/>
              </a:rPr>
              <a:t>------------------------------------------------------------</a:t>
            </a:r>
          </a:p>
          <a:p>
            <a:pPr lvl="0" algn="ctr"/>
            <a:r>
              <a:rPr lang="lt-LT" sz="2000" b="1" dirty="0">
                <a:solidFill>
                  <a:prstClr val="black"/>
                </a:solidFill>
                <a:latin typeface="Arial" panose="020B0604020202020204" pitchFamily="34" charset="0"/>
                <a:cs typeface="Arial" panose="020B0604020202020204" pitchFamily="34" charset="0"/>
              </a:rPr>
              <a:t>DABAR YRA</a:t>
            </a:r>
          </a:p>
          <a:p>
            <a:pPr lvl="0" algn="ctr"/>
            <a:endParaRPr lang="lt-LT" sz="2000" dirty="0">
              <a:solidFill>
                <a:prstClr val="black"/>
              </a:solidFill>
              <a:latin typeface="Arial" panose="020B0604020202020204" pitchFamily="34" charset="0"/>
              <a:cs typeface="Arial" panose="020B0604020202020204" pitchFamily="34" charset="0"/>
            </a:endParaRPr>
          </a:p>
          <a:p>
            <a:pPr lvl="0" algn="ctr"/>
            <a:r>
              <a:rPr lang="lt-LT" sz="2000" dirty="0">
                <a:solidFill>
                  <a:prstClr val="black"/>
                </a:solidFill>
                <a:latin typeface="Arial" panose="020B0604020202020204" pitchFamily="34" charset="0"/>
                <a:cs typeface="Arial" panose="020B0604020202020204" pitchFamily="34" charset="0"/>
              </a:rPr>
              <a:t>kalbėjimas (VBE I dalis) + rašymas (VBE II dalis)</a:t>
            </a:r>
          </a:p>
          <a:p>
            <a:pPr lvl="0" algn="ctr"/>
            <a:endParaRPr lang="lt-LT" sz="2000" dirty="0">
              <a:solidFill>
                <a:prstClr val="black"/>
              </a:solidFill>
              <a:latin typeface="Arial" panose="020B0604020202020204" pitchFamily="34" charset="0"/>
              <a:cs typeface="Arial" panose="020B0604020202020204" pitchFamily="34" charset="0"/>
            </a:endParaRPr>
          </a:p>
          <a:p>
            <a:pPr algn="ctr"/>
            <a:r>
              <a:rPr lang="lt-LT" sz="2000" dirty="0">
                <a:solidFill>
                  <a:prstClr val="black"/>
                </a:solidFill>
                <a:latin typeface="Arial" panose="020B0604020202020204" pitchFamily="34" charset="0"/>
                <a:cs typeface="Arial" panose="020B0604020202020204" pitchFamily="34" charset="0"/>
              </a:rPr>
              <a:t>     30 + 70 </a:t>
            </a:r>
            <a:r>
              <a:rPr lang="en-US" sz="2000" dirty="0">
                <a:solidFill>
                  <a:prstClr val="black"/>
                </a:solidFill>
                <a:latin typeface="Arial" panose="020B0604020202020204" pitchFamily="34" charset="0"/>
                <a:cs typeface="Arial" panose="020B0604020202020204" pitchFamily="34" charset="0"/>
              </a:rPr>
              <a:t>= 100 (ta</a:t>
            </a:r>
            <a:r>
              <a:rPr lang="lt-LT" sz="2000" dirty="0" err="1">
                <a:solidFill>
                  <a:prstClr val="black"/>
                </a:solidFill>
                <a:latin typeface="Arial" panose="020B0604020202020204" pitchFamily="34" charset="0"/>
                <a:cs typeface="Arial" panose="020B0604020202020204" pitchFamily="34" charset="0"/>
              </a:rPr>
              <a:t>škų</a:t>
            </a:r>
            <a:r>
              <a:rPr lang="lt-LT" sz="2000" dirty="0">
                <a:solidFill>
                  <a:prstClr val="black"/>
                </a:solidFill>
                <a:latin typeface="Arial" panose="020B0604020202020204" pitchFamily="34" charset="0"/>
                <a:cs typeface="Arial" panose="020B0604020202020204" pitchFamily="34" charset="0"/>
              </a:rPr>
              <a:t>)</a:t>
            </a:r>
          </a:p>
          <a:p>
            <a:pPr algn="ctr"/>
            <a:endParaRPr lang="lt-LT" sz="2000" dirty="0">
              <a:solidFill>
                <a:prstClr val="black"/>
              </a:solidFill>
              <a:latin typeface="Arial" panose="020B0604020202020204" pitchFamily="34" charset="0"/>
              <a:cs typeface="Arial" panose="020B0604020202020204" pitchFamily="34" charset="0"/>
            </a:endParaRPr>
          </a:p>
          <a:p>
            <a:pPr algn="ctr"/>
            <a:r>
              <a:rPr lang="lt-LT" sz="2000" dirty="0">
                <a:solidFill>
                  <a:prstClr val="black"/>
                </a:solidFill>
                <a:latin typeface="Arial" panose="020B0604020202020204" pitchFamily="34" charset="0"/>
                <a:cs typeface="Arial" panose="020B0604020202020204" pitchFamily="34" charset="0"/>
              </a:rPr>
              <a:t>20 </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 1,5*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30 </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taškų </a:t>
            </a:r>
          </a:p>
          <a:p>
            <a:pPr algn="ctr"/>
            <a:r>
              <a:rPr lang="lt-LT" sz="2800" b="1"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 </a:t>
            </a:r>
          </a:p>
          <a:p>
            <a:pPr algn="ctr"/>
            <a:endPar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algn="ctr"/>
            <a:r>
              <a:rPr lang="lt-LT" sz="2000" dirty="0">
                <a:latin typeface="Arial" panose="020B0604020202020204" pitchFamily="34" charset="0"/>
                <a:cs typeface="Arial" panose="020B0604020202020204" pitchFamily="34" charset="0"/>
              </a:rPr>
              <a:t>(7 + 7 + 2) </a:t>
            </a:r>
            <a:r>
              <a:rPr lang="en-US" sz="2000" baseline="30000" dirty="0">
                <a:latin typeface="Arial" panose="020B0604020202020204" pitchFamily="34" charset="0"/>
                <a:cs typeface="Arial" panose="020B0604020202020204" pitchFamily="34" charset="0"/>
              </a:rPr>
              <a:t>(</a:t>
            </a:r>
            <a:r>
              <a:rPr lang="en-US" sz="2000" baseline="30000" dirty="0" err="1">
                <a:latin typeface="Arial" panose="020B0604020202020204" pitchFamily="34" charset="0"/>
                <a:cs typeface="Arial" panose="020B0604020202020204" pitchFamily="34" charset="0"/>
              </a:rPr>
              <a:t>turinys</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 2,625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400" dirty="0">
                <a:solidFill>
                  <a:prstClr val="black"/>
                </a:solidFill>
                <a:latin typeface="Arial" panose="020B0604020202020204" pitchFamily="34" charset="0"/>
                <a:cs typeface="Arial" panose="020B0604020202020204" pitchFamily="34" charset="0"/>
                <a:sym typeface="Wingdings" panose="05000000000000000000" pitchFamily="2" charset="2"/>
              </a:rPr>
              <a:t>42</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lt-LT" sz="2400" dirty="0">
                <a:latin typeface="Arial" panose="020B0604020202020204" pitchFamily="34" charset="0"/>
                <a:cs typeface="Arial" panose="020B0604020202020204" pitchFamily="34" charset="0"/>
              </a:rPr>
              <a:t>28 </a:t>
            </a:r>
            <a:r>
              <a:rPr lang="lt-LT" sz="2000" baseline="30000" dirty="0">
                <a:latin typeface="Arial" panose="020B0604020202020204" pitchFamily="34" charset="0"/>
                <a:cs typeface="Arial" panose="020B0604020202020204" pitchFamily="34" charset="0"/>
              </a:rPr>
              <a:t>(kalbos taisyklingumas ir teksto raiška)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rPr>
              <a:t> 70 taškų</a:t>
            </a:r>
          </a:p>
          <a:p>
            <a:endParaRPr lang="lt-LT"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gn="ctr"/>
            <a:r>
              <a:rPr lang="lt-LT" sz="800" dirty="0">
                <a:solidFill>
                  <a:prstClr val="black"/>
                </a:solidFill>
                <a:latin typeface="Arial" panose="020B0604020202020204" pitchFamily="34" charset="0"/>
                <a:cs typeface="Arial" panose="020B0604020202020204" pitchFamily="34" charset="0"/>
              </a:rPr>
              <a:t>* https://e-seimas.lrs.lt/portal/legalAct/lt/TAD/de2498523ef311efb121d2fe3a0eff27?jfwid=7c17ylzm6</a:t>
            </a:r>
          </a:p>
        </p:txBody>
      </p:sp>
      <p:sp>
        <p:nvSpPr>
          <p:cNvPr id="3" name="Rectangle 2"/>
          <p:cNvSpPr/>
          <p:nvPr/>
        </p:nvSpPr>
        <p:spPr>
          <a:xfrm>
            <a:off x="811762" y="531560"/>
            <a:ext cx="9862457" cy="461665"/>
          </a:xfrm>
          <a:prstGeom prst="rect">
            <a:avLst/>
          </a:prstGeom>
        </p:spPr>
        <p:txBody>
          <a:bodyPr wrap="square">
            <a:spAutoFit/>
          </a:bodyPr>
          <a:lstStyle/>
          <a:p>
            <a:pPr lvl="0"/>
            <a:r>
              <a:rPr lang="lt-LT" sz="2400" b="1" i="1" dirty="0">
                <a:solidFill>
                  <a:prstClr val="black"/>
                </a:solidFill>
                <a:latin typeface="Arial" panose="020B0604020202020204" pitchFamily="34" charset="0"/>
                <a:cs typeface="Arial" panose="020B0604020202020204" pitchFamily="34" charset="0"/>
              </a:rPr>
              <a:t>Lietuvių kalbos ir literatūros valstybinio brandos egzamino II dalis</a:t>
            </a:r>
            <a:endParaRPr lang="lt-LT" dirty="0">
              <a:solidFill>
                <a:prstClr val="black"/>
              </a:solidFill>
            </a:endParaRPr>
          </a:p>
        </p:txBody>
      </p:sp>
    </p:spTree>
    <p:extLst>
      <p:ext uri="{BB962C8B-B14F-4D97-AF65-F5344CB8AC3E}">
        <p14:creationId xmlns:p14="http://schemas.microsoft.com/office/powerpoint/2010/main" val="3912161389"/>
      </p:ext>
    </p:extLst>
  </p:cSld>
  <p:clrMapOvr>
    <a:masterClrMapping/>
  </p:clrMapOvr>
</p:sld>
</file>

<file path=ppt/theme/theme1.xml><?xml version="1.0" encoding="utf-8"?>
<a:theme xmlns:a="http://schemas.openxmlformats.org/drawingml/2006/main" name="NSA ppt new (1)">
  <a:themeElements>
    <a:clrScheme name="Custom 7">
      <a:dk1>
        <a:sysClr val="windowText" lastClr="000000"/>
      </a:dk1>
      <a:lt1>
        <a:sysClr val="window" lastClr="FFFFFF"/>
      </a:lt1>
      <a:dk2>
        <a:srgbClr val="44546A"/>
      </a:dk2>
      <a:lt2>
        <a:srgbClr val="E7E6E6"/>
      </a:lt2>
      <a:accent1>
        <a:srgbClr val="006B3E"/>
      </a:accent1>
      <a:accent2>
        <a:srgbClr val="55C2CC"/>
      </a:accent2>
      <a:accent3>
        <a:srgbClr val="82C561"/>
      </a:accent3>
      <a:accent4>
        <a:srgbClr val="CDE8C0"/>
      </a:accent4>
      <a:accent5>
        <a:srgbClr val="4472C4"/>
      </a:accent5>
      <a:accent6>
        <a:srgbClr val="70AD47"/>
      </a:accent6>
      <a:hlink>
        <a:srgbClr val="0563C1"/>
      </a:hlink>
      <a:folHlink>
        <a:srgbClr val="954F72"/>
      </a:folHlink>
    </a:clrScheme>
    <a:fontScheme name="Custom 2">
      <a:majorFont>
        <a:latin typeface="HK Nova SemiBold"/>
        <a:ea typeface=""/>
        <a:cs typeface=""/>
      </a:majorFont>
      <a:minorFont>
        <a:latin typeface="HK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2b045-6712-42dc-9dba-e6b5a8bbbed7">
      <Terms xmlns="http://schemas.microsoft.com/office/infopath/2007/PartnerControls"/>
    </lcf76f155ced4ddcb4097134ff3c332f>
    <TaxCatchAll xmlns="d0da30a4-a9e4-46df-b703-27e180d935f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as" ma:contentTypeID="0x01010046F6A461589879448A31FE58AF87AF50" ma:contentTypeVersion="12" ma:contentTypeDescription="Kurkite naują dokumentą." ma:contentTypeScope="" ma:versionID="d84c06a3144f1ed1e60507bbb1976351">
  <xsd:schema xmlns:xsd="http://www.w3.org/2001/XMLSchema" xmlns:xs="http://www.w3.org/2001/XMLSchema" xmlns:p="http://schemas.microsoft.com/office/2006/metadata/properties" xmlns:ns2="d8a2b045-6712-42dc-9dba-e6b5a8bbbed7" xmlns:ns3="d0da30a4-a9e4-46df-b703-27e180d935f7" targetNamespace="http://schemas.microsoft.com/office/2006/metadata/properties" ma:root="true" ma:fieldsID="0926501fc8bcea8ba2ed770708af1f43" ns2:_="" ns3:_="">
    <xsd:import namespace="d8a2b045-6712-42dc-9dba-e6b5a8bbbed7"/>
    <xsd:import namespace="d0da30a4-a9e4-46df-b703-27e180d935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2b045-6712-42dc-9dba-e6b5a8bb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Vaizdų žymė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0da30a4-a9e4-46df-b703-27e180d935f7"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element name="TaxCatchAll" ma:index="18" nillable="true" ma:displayName="Taxonomy Catch All Column" ma:hidden="true" ma:list="{27dcb801-e1cf-407a-b44d-4601eb60ab2e}" ma:internalName="TaxCatchAll" ma:showField="CatchAllData" ma:web="d0da30a4-a9e4-46df-b703-27e180d935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80174A-5B26-43F4-AF5C-507DF15C6F47}">
  <ds:schemaRefs>
    <ds:schemaRef ds:uri="d8a2b045-6712-42dc-9dba-e6b5a8bbbed7"/>
    <ds:schemaRef ds:uri="http://www.w3.org/XML/1998/namespace"/>
    <ds:schemaRef ds:uri="http://purl.org/dc/dcmitype/"/>
    <ds:schemaRef ds:uri="http://schemas.microsoft.com/office/2006/metadata/properties"/>
    <ds:schemaRef ds:uri="http://schemas.microsoft.com/office/2006/documentManagement/types"/>
    <ds:schemaRef ds:uri="http://purl.org/dc/terms/"/>
    <ds:schemaRef ds:uri="http://schemas.microsoft.com/office/infopath/2007/PartnerControls"/>
    <ds:schemaRef ds:uri="d0da30a4-a9e4-46df-b703-27e180d935f7"/>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96322E00-024B-4808-865B-205A3A0290B3}">
  <ds:schemaRefs>
    <ds:schemaRef ds:uri="http://schemas.microsoft.com/sharepoint/v3/contenttype/forms"/>
  </ds:schemaRefs>
</ds:datastoreItem>
</file>

<file path=customXml/itemProps3.xml><?xml version="1.0" encoding="utf-8"?>
<ds:datastoreItem xmlns:ds="http://schemas.openxmlformats.org/officeDocument/2006/customXml" ds:itemID="{835A5053-CF2D-4216-9111-88ABCA257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2b045-6712-42dc-9dba-e6b5a8bbbed7"/>
    <ds:schemaRef ds:uri="d0da30a4-a9e4-46df-b703-27e180d93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NSA ppt new (1)</Template>
  <TotalTime>4692</TotalTime>
  <Words>3753</Words>
  <Application>Microsoft Office PowerPoint</Application>
  <PresentationFormat>Widescreen</PresentationFormat>
  <Paragraphs>396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Arial</vt:lpstr>
      <vt:lpstr>Calibri</vt:lpstr>
      <vt:lpstr>HK Nova</vt:lpstr>
      <vt:lpstr>HK Nova SemiBold</vt:lpstr>
      <vt:lpstr>NSA ppt new (1)</vt:lpstr>
      <vt:lpstr>Pasiruošimo VBE II daliai konsultacija: Atidusis teksto skaitymas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Atidusis teksto skaitymas – </vt:lpstr>
      <vt:lpstr>Atidusis teksto skaitymas.  Į ką kreipti dėmesį?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Karolina</dc:creator>
  <cp:lastModifiedBy>Akvilė Rėklaitytė</cp:lastModifiedBy>
  <cp:revision>203</cp:revision>
  <dcterms:created xsi:type="dcterms:W3CDTF">2021-12-29T11:26:36Z</dcterms:created>
  <dcterms:modified xsi:type="dcterms:W3CDTF">2024-10-10T11:41:59Z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0x01010046F6A461589879448A31FE58AF87AF50</vt:lpwstr>
  </property>
</Properties>
</file>